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6357" r:id="rId1"/>
  </p:sldMasterIdLst>
  <p:sldIdLst>
    <p:sldId id="256" r:id="rId2"/>
    <p:sldId id="258" r:id="rId3"/>
    <p:sldId id="297" r:id="rId4"/>
    <p:sldId id="299" r:id="rId5"/>
    <p:sldId id="301" r:id="rId6"/>
    <p:sldId id="302" r:id="rId7"/>
    <p:sldId id="284" r:id="rId8"/>
    <p:sldId id="276" r:id="rId9"/>
    <p:sldId id="278" r:id="rId10"/>
    <p:sldId id="288" r:id="rId11"/>
    <p:sldId id="289" r:id="rId12"/>
    <p:sldId id="310" r:id="rId13"/>
    <p:sldId id="279" r:id="rId14"/>
    <p:sldId id="295" r:id="rId15"/>
    <p:sldId id="292" r:id="rId16"/>
    <p:sldId id="293" r:id="rId17"/>
    <p:sldId id="294" r:id="rId18"/>
    <p:sldId id="304" r:id="rId19"/>
    <p:sldId id="305" r:id="rId20"/>
    <p:sldId id="283" r:id="rId21"/>
    <p:sldId id="287" r:id="rId22"/>
    <p:sldId id="286" r:id="rId23"/>
    <p:sldId id="273" r:id="rId24"/>
    <p:sldId id="307" r:id="rId25"/>
    <p:sldId id="308" r:id="rId26"/>
    <p:sldId id="303" r:id="rId27"/>
    <p:sldId id="296" r:id="rId28"/>
    <p:sldId id="313" r:id="rId29"/>
    <p:sldId id="314" r:id="rId30"/>
    <p:sldId id="260" r:id="rId31"/>
    <p:sldId id="280" r:id="rId32"/>
    <p:sldId id="309" r:id="rId33"/>
    <p:sldId id="306" r:id="rId34"/>
    <p:sldId id="311" r:id="rId35"/>
    <p:sldId id="312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614"/>
  </p:normalViewPr>
  <p:slideViewPr>
    <p:cSldViewPr snapToGrid="0" snapToObjects="1">
      <p:cViewPr>
        <p:scale>
          <a:sx n="130" d="100"/>
          <a:sy n="130" d="100"/>
        </p:scale>
        <p:origin x="49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D6C4F1-F4E7-46E2-8DE9-AB9E2F4EFF9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9873153E-5819-423C-B03E-137808876560}">
      <dgm:prSet/>
      <dgm:spPr/>
      <dgm:t>
        <a:bodyPr/>
        <a:lstStyle/>
        <a:p>
          <a:pPr>
            <a:defRPr cap="all"/>
          </a:pPr>
          <a:r>
            <a:rPr lang="en-US"/>
            <a:t>Data and Processes</a:t>
          </a:r>
        </a:p>
      </dgm:t>
    </dgm:pt>
    <dgm:pt modelId="{77972A14-D384-465D-9A85-26B9239CD867}" type="parTrans" cxnId="{96B2BC16-693D-48D1-9DA1-643A46082F26}">
      <dgm:prSet/>
      <dgm:spPr/>
      <dgm:t>
        <a:bodyPr/>
        <a:lstStyle/>
        <a:p>
          <a:endParaRPr lang="en-US"/>
        </a:p>
      </dgm:t>
    </dgm:pt>
    <dgm:pt modelId="{3F548FFC-C7C6-40AF-86A6-A442FB473493}" type="sibTrans" cxnId="{96B2BC16-693D-48D1-9DA1-643A46082F26}">
      <dgm:prSet/>
      <dgm:spPr/>
      <dgm:t>
        <a:bodyPr/>
        <a:lstStyle/>
        <a:p>
          <a:endParaRPr lang="en-US"/>
        </a:p>
      </dgm:t>
    </dgm:pt>
    <dgm:pt modelId="{796B6B61-F952-4F43-B528-9D8069D4D194}">
      <dgm:prSet/>
      <dgm:spPr/>
      <dgm:t>
        <a:bodyPr/>
        <a:lstStyle/>
        <a:p>
          <a:pPr>
            <a:defRPr cap="all"/>
          </a:pPr>
          <a:r>
            <a:rPr lang="en-US" dirty="0"/>
            <a:t>Topic Modeling &amp; Sentiment analysis</a:t>
          </a:r>
        </a:p>
      </dgm:t>
    </dgm:pt>
    <dgm:pt modelId="{CED4D1AA-7BCB-413A-A072-BA2B53D5FB66}" type="parTrans" cxnId="{A928EDD3-90C5-42DC-97EA-226203376A9A}">
      <dgm:prSet/>
      <dgm:spPr/>
      <dgm:t>
        <a:bodyPr/>
        <a:lstStyle/>
        <a:p>
          <a:endParaRPr lang="en-US"/>
        </a:p>
      </dgm:t>
    </dgm:pt>
    <dgm:pt modelId="{5D38EF22-2EE4-458A-9BA6-75318A5B329A}" type="sibTrans" cxnId="{A928EDD3-90C5-42DC-97EA-226203376A9A}">
      <dgm:prSet/>
      <dgm:spPr/>
      <dgm:t>
        <a:bodyPr/>
        <a:lstStyle/>
        <a:p>
          <a:endParaRPr lang="en-US"/>
        </a:p>
      </dgm:t>
    </dgm:pt>
    <dgm:pt modelId="{A7C03FAC-82EC-1B4F-91EA-A2E5DB136676}">
      <dgm:prSet/>
      <dgm:spPr/>
      <dgm:t>
        <a:bodyPr/>
        <a:lstStyle/>
        <a:p>
          <a:pPr>
            <a:defRPr cap="all"/>
          </a:pPr>
          <a:r>
            <a:rPr lang="en-US"/>
            <a:t>EDA</a:t>
          </a:r>
        </a:p>
      </dgm:t>
    </dgm:pt>
    <dgm:pt modelId="{ABF02E86-C3B9-0C44-A13C-404BAFF3935D}" type="parTrans" cxnId="{FE510A3D-4500-C842-8B25-71F3F435C9FE}">
      <dgm:prSet/>
      <dgm:spPr/>
      <dgm:t>
        <a:bodyPr/>
        <a:lstStyle/>
        <a:p>
          <a:endParaRPr lang="en-US"/>
        </a:p>
      </dgm:t>
    </dgm:pt>
    <dgm:pt modelId="{7F3B81DC-F22B-634D-A549-F3593760FD11}" type="sibTrans" cxnId="{FE510A3D-4500-C842-8B25-71F3F435C9FE}">
      <dgm:prSet/>
      <dgm:spPr/>
      <dgm:t>
        <a:bodyPr/>
        <a:lstStyle/>
        <a:p>
          <a:endParaRPr lang="en-US"/>
        </a:p>
      </dgm:t>
    </dgm:pt>
    <dgm:pt modelId="{E8F2CD09-FA54-4594-A5A7-4E45B8E30EFA}" type="pres">
      <dgm:prSet presAssocID="{A0D6C4F1-F4E7-46E2-8DE9-AB9E2F4EFF98}" presName="root" presStyleCnt="0">
        <dgm:presLayoutVars>
          <dgm:dir/>
          <dgm:resizeHandles val="exact"/>
        </dgm:presLayoutVars>
      </dgm:prSet>
      <dgm:spPr/>
    </dgm:pt>
    <dgm:pt modelId="{715A9F64-28F1-424B-BEC2-A0D2A81556AB}" type="pres">
      <dgm:prSet presAssocID="{9873153E-5819-423C-B03E-137808876560}" presName="compNode" presStyleCnt="0"/>
      <dgm:spPr/>
    </dgm:pt>
    <dgm:pt modelId="{91571974-12F6-46BF-821F-063F3A962FD3}" type="pres">
      <dgm:prSet presAssocID="{9873153E-5819-423C-B03E-137808876560}" presName="iconBgRect" presStyleLbl="bgShp" presStyleIdx="0" presStyleCnt="3"/>
      <dgm:spPr/>
    </dgm:pt>
    <dgm:pt modelId="{8DED251F-5293-486D-A5E5-0956EB8094B4}" type="pres">
      <dgm:prSet presAssocID="{9873153E-5819-423C-B03E-13780887656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C61DBC9-B846-4B66-B71F-766AC443AA6C}" type="pres">
      <dgm:prSet presAssocID="{9873153E-5819-423C-B03E-137808876560}" presName="spaceRect" presStyleCnt="0"/>
      <dgm:spPr/>
    </dgm:pt>
    <dgm:pt modelId="{1D273AC5-7868-4E1D-AC09-1485F711741D}" type="pres">
      <dgm:prSet presAssocID="{9873153E-5819-423C-B03E-137808876560}" presName="textRect" presStyleLbl="revTx" presStyleIdx="0" presStyleCnt="3">
        <dgm:presLayoutVars>
          <dgm:chMax val="1"/>
          <dgm:chPref val="1"/>
        </dgm:presLayoutVars>
      </dgm:prSet>
      <dgm:spPr/>
    </dgm:pt>
    <dgm:pt modelId="{03AB7F1F-815E-4881-B469-950104B04AAE}" type="pres">
      <dgm:prSet presAssocID="{3F548FFC-C7C6-40AF-86A6-A442FB473493}" presName="sibTrans" presStyleCnt="0"/>
      <dgm:spPr/>
    </dgm:pt>
    <dgm:pt modelId="{74DB314B-909D-5E49-9894-4B19765F9310}" type="pres">
      <dgm:prSet presAssocID="{A7C03FAC-82EC-1B4F-91EA-A2E5DB136676}" presName="compNode" presStyleCnt="0"/>
      <dgm:spPr/>
    </dgm:pt>
    <dgm:pt modelId="{18C26184-3B4F-4143-AEB5-D97571B4E7FF}" type="pres">
      <dgm:prSet presAssocID="{A7C03FAC-82EC-1B4F-91EA-A2E5DB136676}" presName="iconBgRect" presStyleLbl="bgShp" presStyleIdx="1" presStyleCnt="3"/>
      <dgm:spPr/>
    </dgm:pt>
    <dgm:pt modelId="{A6F57816-A244-E042-85E8-DCF4F1890555}" type="pres">
      <dgm:prSet presAssocID="{A7C03FAC-82EC-1B4F-91EA-A2E5DB136676}" presName="iconRect" presStyleLbl="node1" presStyleIdx="1" presStyleCnt="3" custLinFactNeighborY="1164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9E7D8B3A-3B92-F342-8788-516392934C1C}" type="pres">
      <dgm:prSet presAssocID="{A7C03FAC-82EC-1B4F-91EA-A2E5DB136676}" presName="spaceRect" presStyleCnt="0"/>
      <dgm:spPr/>
    </dgm:pt>
    <dgm:pt modelId="{917E370F-8709-C946-9EDB-AA14FD467EFC}" type="pres">
      <dgm:prSet presAssocID="{A7C03FAC-82EC-1B4F-91EA-A2E5DB136676}" presName="textRect" presStyleLbl="revTx" presStyleIdx="1" presStyleCnt="3">
        <dgm:presLayoutVars>
          <dgm:chMax val="1"/>
          <dgm:chPref val="1"/>
        </dgm:presLayoutVars>
      </dgm:prSet>
      <dgm:spPr/>
    </dgm:pt>
    <dgm:pt modelId="{E218B23B-CEE9-0346-8718-743A71AB6A2A}" type="pres">
      <dgm:prSet presAssocID="{7F3B81DC-F22B-634D-A549-F3593760FD11}" presName="sibTrans" presStyleCnt="0"/>
      <dgm:spPr/>
    </dgm:pt>
    <dgm:pt modelId="{22980E14-7BB7-4985-B9DF-F3A50C15E4C5}" type="pres">
      <dgm:prSet presAssocID="{796B6B61-F952-4F43-B528-9D8069D4D194}" presName="compNode" presStyleCnt="0"/>
      <dgm:spPr/>
    </dgm:pt>
    <dgm:pt modelId="{110E6D07-A75D-4DF4-B2E2-39B9608BFBBB}" type="pres">
      <dgm:prSet presAssocID="{796B6B61-F952-4F43-B528-9D8069D4D194}" presName="iconBgRect" presStyleLbl="bgShp" presStyleIdx="2" presStyleCnt="3"/>
      <dgm:spPr/>
    </dgm:pt>
    <dgm:pt modelId="{3CCB1268-183F-4326-A1F3-7F7945E29840}" type="pres">
      <dgm:prSet presAssocID="{796B6B61-F952-4F43-B528-9D8069D4D19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ficial Intelligence with solid fill"/>
        </a:ext>
      </dgm:extLst>
    </dgm:pt>
    <dgm:pt modelId="{8F9E534B-92D2-4F45-8979-F87CD9D9897E}" type="pres">
      <dgm:prSet presAssocID="{796B6B61-F952-4F43-B528-9D8069D4D194}" presName="spaceRect" presStyleCnt="0"/>
      <dgm:spPr/>
    </dgm:pt>
    <dgm:pt modelId="{D55F8842-EF07-40D1-A11A-F9159D59BE98}" type="pres">
      <dgm:prSet presAssocID="{796B6B61-F952-4F43-B528-9D8069D4D19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6B2BC16-693D-48D1-9DA1-643A46082F26}" srcId="{A0D6C4F1-F4E7-46E2-8DE9-AB9E2F4EFF98}" destId="{9873153E-5819-423C-B03E-137808876560}" srcOrd="0" destOrd="0" parTransId="{77972A14-D384-465D-9A85-26B9239CD867}" sibTransId="{3F548FFC-C7C6-40AF-86A6-A442FB473493}"/>
    <dgm:cxn modelId="{FE510A3D-4500-C842-8B25-71F3F435C9FE}" srcId="{A0D6C4F1-F4E7-46E2-8DE9-AB9E2F4EFF98}" destId="{A7C03FAC-82EC-1B4F-91EA-A2E5DB136676}" srcOrd="1" destOrd="0" parTransId="{ABF02E86-C3B9-0C44-A13C-404BAFF3935D}" sibTransId="{7F3B81DC-F22B-634D-A549-F3593760FD11}"/>
    <dgm:cxn modelId="{7540F344-388B-4448-9F16-C427605C71FA}" type="presOf" srcId="{A7C03FAC-82EC-1B4F-91EA-A2E5DB136676}" destId="{917E370F-8709-C946-9EDB-AA14FD467EFC}" srcOrd="0" destOrd="0" presId="urn:microsoft.com/office/officeart/2018/5/layout/IconCircleLabelList"/>
    <dgm:cxn modelId="{05B2015A-946D-4EA7-A3D2-790523B93D41}" type="presOf" srcId="{796B6B61-F952-4F43-B528-9D8069D4D194}" destId="{D55F8842-EF07-40D1-A11A-F9159D59BE98}" srcOrd="0" destOrd="0" presId="urn:microsoft.com/office/officeart/2018/5/layout/IconCircleLabelList"/>
    <dgm:cxn modelId="{A928EDD3-90C5-42DC-97EA-226203376A9A}" srcId="{A0D6C4F1-F4E7-46E2-8DE9-AB9E2F4EFF98}" destId="{796B6B61-F952-4F43-B528-9D8069D4D194}" srcOrd="2" destOrd="0" parTransId="{CED4D1AA-7BCB-413A-A072-BA2B53D5FB66}" sibTransId="{5D38EF22-2EE4-458A-9BA6-75318A5B329A}"/>
    <dgm:cxn modelId="{616AF4D6-D52E-454E-B82B-A42CE6235CD2}" type="presOf" srcId="{9873153E-5819-423C-B03E-137808876560}" destId="{1D273AC5-7868-4E1D-AC09-1485F711741D}" srcOrd="0" destOrd="0" presId="urn:microsoft.com/office/officeart/2018/5/layout/IconCircleLabelList"/>
    <dgm:cxn modelId="{25DC6ED8-83F0-492F-80CB-BD7C2C0AA3D4}" type="presOf" srcId="{A0D6C4F1-F4E7-46E2-8DE9-AB9E2F4EFF98}" destId="{E8F2CD09-FA54-4594-A5A7-4E45B8E30EFA}" srcOrd="0" destOrd="0" presId="urn:microsoft.com/office/officeart/2018/5/layout/IconCircleLabelList"/>
    <dgm:cxn modelId="{D65664A2-D85B-4D59-8A81-A844AD22BE22}" type="presParOf" srcId="{E8F2CD09-FA54-4594-A5A7-4E45B8E30EFA}" destId="{715A9F64-28F1-424B-BEC2-A0D2A81556AB}" srcOrd="0" destOrd="0" presId="urn:microsoft.com/office/officeart/2018/5/layout/IconCircleLabelList"/>
    <dgm:cxn modelId="{07F69D58-9F30-4F2A-AD1A-1DBCC9E8A7D9}" type="presParOf" srcId="{715A9F64-28F1-424B-BEC2-A0D2A81556AB}" destId="{91571974-12F6-46BF-821F-063F3A962FD3}" srcOrd="0" destOrd="0" presId="urn:microsoft.com/office/officeart/2018/5/layout/IconCircleLabelList"/>
    <dgm:cxn modelId="{BC53EDC4-1616-4674-97D8-D4E1C15307B9}" type="presParOf" srcId="{715A9F64-28F1-424B-BEC2-A0D2A81556AB}" destId="{8DED251F-5293-486D-A5E5-0956EB8094B4}" srcOrd="1" destOrd="0" presId="urn:microsoft.com/office/officeart/2018/5/layout/IconCircleLabelList"/>
    <dgm:cxn modelId="{ABA63C0C-DA4B-41A7-8234-7EB1578CB23B}" type="presParOf" srcId="{715A9F64-28F1-424B-BEC2-A0D2A81556AB}" destId="{AC61DBC9-B846-4B66-B71F-766AC443AA6C}" srcOrd="2" destOrd="0" presId="urn:microsoft.com/office/officeart/2018/5/layout/IconCircleLabelList"/>
    <dgm:cxn modelId="{876BBD55-92CE-4D3A-A1C4-0B91C3FDBE81}" type="presParOf" srcId="{715A9F64-28F1-424B-BEC2-A0D2A81556AB}" destId="{1D273AC5-7868-4E1D-AC09-1485F711741D}" srcOrd="3" destOrd="0" presId="urn:microsoft.com/office/officeart/2018/5/layout/IconCircleLabelList"/>
    <dgm:cxn modelId="{73FFB6DB-6D02-4E62-8E55-E4C4A97CB412}" type="presParOf" srcId="{E8F2CD09-FA54-4594-A5A7-4E45B8E30EFA}" destId="{03AB7F1F-815E-4881-B469-950104B04AAE}" srcOrd="1" destOrd="0" presId="urn:microsoft.com/office/officeart/2018/5/layout/IconCircleLabelList"/>
    <dgm:cxn modelId="{A067A19E-2DA6-0040-9B0D-615B864486C0}" type="presParOf" srcId="{E8F2CD09-FA54-4594-A5A7-4E45B8E30EFA}" destId="{74DB314B-909D-5E49-9894-4B19765F9310}" srcOrd="2" destOrd="0" presId="urn:microsoft.com/office/officeart/2018/5/layout/IconCircleLabelList"/>
    <dgm:cxn modelId="{6A3D0E39-3FFC-474A-904B-D82A20B207E7}" type="presParOf" srcId="{74DB314B-909D-5E49-9894-4B19765F9310}" destId="{18C26184-3B4F-4143-AEB5-D97571B4E7FF}" srcOrd="0" destOrd="0" presId="urn:microsoft.com/office/officeart/2018/5/layout/IconCircleLabelList"/>
    <dgm:cxn modelId="{B14D014C-3220-4842-BF51-45BCBBE675F0}" type="presParOf" srcId="{74DB314B-909D-5E49-9894-4B19765F9310}" destId="{A6F57816-A244-E042-85E8-DCF4F1890555}" srcOrd="1" destOrd="0" presId="urn:microsoft.com/office/officeart/2018/5/layout/IconCircleLabelList"/>
    <dgm:cxn modelId="{1C2DE0AB-1291-D44A-AFB8-19BA5EEE0237}" type="presParOf" srcId="{74DB314B-909D-5E49-9894-4B19765F9310}" destId="{9E7D8B3A-3B92-F342-8788-516392934C1C}" srcOrd="2" destOrd="0" presId="urn:microsoft.com/office/officeart/2018/5/layout/IconCircleLabelList"/>
    <dgm:cxn modelId="{8AC5D352-10F6-CF49-9850-F4380D11B692}" type="presParOf" srcId="{74DB314B-909D-5E49-9894-4B19765F9310}" destId="{917E370F-8709-C946-9EDB-AA14FD467EFC}" srcOrd="3" destOrd="0" presId="urn:microsoft.com/office/officeart/2018/5/layout/IconCircleLabelList"/>
    <dgm:cxn modelId="{033A626B-BE23-D443-A4EC-564D481EF149}" type="presParOf" srcId="{E8F2CD09-FA54-4594-A5A7-4E45B8E30EFA}" destId="{E218B23B-CEE9-0346-8718-743A71AB6A2A}" srcOrd="3" destOrd="0" presId="urn:microsoft.com/office/officeart/2018/5/layout/IconCircleLabelList"/>
    <dgm:cxn modelId="{A36B2C72-459B-42A5-8489-47BF134DBA2C}" type="presParOf" srcId="{E8F2CD09-FA54-4594-A5A7-4E45B8E30EFA}" destId="{22980E14-7BB7-4985-B9DF-F3A50C15E4C5}" srcOrd="4" destOrd="0" presId="urn:microsoft.com/office/officeart/2018/5/layout/IconCircleLabelList"/>
    <dgm:cxn modelId="{77603CFE-4DDA-4F90-A21F-6C9C02C0D500}" type="presParOf" srcId="{22980E14-7BB7-4985-B9DF-F3A50C15E4C5}" destId="{110E6D07-A75D-4DF4-B2E2-39B9608BFBBB}" srcOrd="0" destOrd="0" presId="urn:microsoft.com/office/officeart/2018/5/layout/IconCircleLabelList"/>
    <dgm:cxn modelId="{83262829-443B-44B7-8DB6-CABC4C9225CB}" type="presParOf" srcId="{22980E14-7BB7-4985-B9DF-F3A50C15E4C5}" destId="{3CCB1268-183F-4326-A1F3-7F7945E29840}" srcOrd="1" destOrd="0" presId="urn:microsoft.com/office/officeart/2018/5/layout/IconCircleLabelList"/>
    <dgm:cxn modelId="{A5F17014-1CFA-4EEA-A39D-C3B6A584C3DF}" type="presParOf" srcId="{22980E14-7BB7-4985-B9DF-F3A50C15E4C5}" destId="{8F9E534B-92D2-4F45-8979-F87CD9D9897E}" srcOrd="2" destOrd="0" presId="urn:microsoft.com/office/officeart/2018/5/layout/IconCircleLabelList"/>
    <dgm:cxn modelId="{7DCAD402-6FBE-4C36-B8FC-C7D497A2DAA7}" type="presParOf" srcId="{22980E14-7BB7-4985-B9DF-F3A50C15E4C5}" destId="{D55F8842-EF07-40D1-A11A-F9159D59BE9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571974-12F6-46BF-821F-063F3A962FD3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D251F-5293-486D-A5E5-0956EB8094B4}">
      <dsp:nvSpPr>
        <dsp:cNvPr id="0" name=""/>
        <dsp:cNvSpPr/>
      </dsp:nvSpPr>
      <dsp:spPr>
        <a:xfrm>
          <a:off x="1004512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73AC5-7868-4E1D-AC09-1485F711741D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Data and Processes</a:t>
          </a:r>
        </a:p>
      </dsp:txBody>
      <dsp:txXfrm>
        <a:off x="35606" y="2695306"/>
        <a:ext cx="2981250" cy="720000"/>
      </dsp:txXfrm>
    </dsp:sp>
    <dsp:sp modelId="{18C26184-3B4F-4143-AEB5-D97571B4E7FF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F57816-A244-E042-85E8-DCF4F1890555}">
      <dsp:nvSpPr>
        <dsp:cNvPr id="0" name=""/>
        <dsp:cNvSpPr/>
      </dsp:nvSpPr>
      <dsp:spPr>
        <a:xfrm>
          <a:off x="4507481" y="819366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7E370F-8709-C946-9EDB-AA14FD467EFC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EDA</a:t>
          </a:r>
        </a:p>
      </dsp:txBody>
      <dsp:txXfrm>
        <a:off x="3538574" y="2695306"/>
        <a:ext cx="2981250" cy="720000"/>
      </dsp:txXfrm>
    </dsp:sp>
    <dsp:sp modelId="{110E6D07-A75D-4DF4-B2E2-39B9608BFBBB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CB1268-183F-4326-A1F3-7F7945E29840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F8842-EF07-40D1-A11A-F9159D59BE98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Topic Modeling &amp; Sentiment analysis</a:t>
          </a:r>
        </a:p>
      </dsp:txBody>
      <dsp:txXfrm>
        <a:off x="7041543" y="2695306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9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45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44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6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19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31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40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53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15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613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0019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CAE1C8F-2C8D-AD4F-B6C5-D80CD61A78D5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3272511-DE77-5949-9202-89580CC1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7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358" r:id="rId1"/>
    <p:sldLayoutId id="2147486359" r:id="rId2"/>
    <p:sldLayoutId id="2147486360" r:id="rId3"/>
    <p:sldLayoutId id="2147486361" r:id="rId4"/>
    <p:sldLayoutId id="2147486362" r:id="rId5"/>
    <p:sldLayoutId id="2147486363" r:id="rId6"/>
    <p:sldLayoutId id="2147486364" r:id="rId7"/>
    <p:sldLayoutId id="2147486365" r:id="rId8"/>
    <p:sldLayoutId id="2147486366" r:id="rId9"/>
    <p:sldLayoutId id="2147486367" r:id="rId10"/>
    <p:sldLayoutId id="21474863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thec03u5/seinfeld-chronicles" TargetMode="Externa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eb.stanford.edu/class/cs124/NRC-emotion-lexicon-wordlevel-alphabetized-v0.92.txt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thec03u5/seinfeld-chronicl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0FA4D9F4-08C3-724E-AF7C-D9D6E11DFD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876" b="11914"/>
          <a:stretch/>
        </p:blipFill>
        <p:spPr>
          <a:xfrm>
            <a:off x="20" y="-982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55182E-7C02-0644-9948-950797456E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264" y="5154168"/>
            <a:ext cx="6973204" cy="1261872"/>
          </a:xfrm>
        </p:spPr>
        <p:txBody>
          <a:bodyPr anchor="ctr">
            <a:normAutofit/>
          </a:bodyPr>
          <a:lstStyle/>
          <a:p>
            <a:pPr algn="l"/>
            <a:r>
              <a:rPr lang="en-US" sz="4800">
                <a:solidFill>
                  <a:schemeClr val="tx1">
                    <a:lumMod val="85000"/>
                    <a:lumOff val="15000"/>
                  </a:schemeClr>
                </a:solidFill>
              </a:rPr>
              <a:t>Seinfeld</a:t>
            </a:r>
          </a:p>
        </p:txBody>
      </p:sp>
    </p:spTree>
    <p:extLst>
      <p:ext uri="{BB962C8B-B14F-4D97-AF65-F5344CB8AC3E}">
        <p14:creationId xmlns:p14="http://schemas.microsoft.com/office/powerpoint/2010/main" val="3978851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525679B-DC0A-794F-BE2D-0F20228C5600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EDA</a:t>
            </a:r>
          </a:p>
          <a:p>
            <a:pPr algn="ctr"/>
            <a:br>
              <a:rPr lang="en-US" sz="2800" b="1" spc="800" dirty="0"/>
            </a:br>
            <a:r>
              <a:rPr lang="en-US" sz="2500" b="1" spc="800" dirty="0"/>
              <a:t>Character Mentions by Season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91998589-7FF6-6345-BF98-A03D13FA3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5181" y="2956942"/>
            <a:ext cx="654030" cy="656489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3CF8E274-9F99-D347-9412-A21EF63AC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181" y="2216879"/>
            <a:ext cx="654031" cy="639443"/>
          </a:xfrm>
          <a:prstGeom prst="rect">
            <a:avLst/>
          </a:prstGeom>
        </p:spPr>
      </p:pic>
      <p:pic>
        <p:nvPicPr>
          <p:cNvPr id="16" name="Picture 1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B6DBB7D1-D2BC-4144-A007-8465870BA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162" y="3714050"/>
            <a:ext cx="654030" cy="656489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477BE195-4BFC-1947-BF3C-9E914358E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5181" y="1499680"/>
            <a:ext cx="647290" cy="6165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35588A6-D331-684E-BCC8-9FEFC24163C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5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80202" y="1468390"/>
            <a:ext cx="9431592" cy="4715796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40215F-5F6D-1547-AE83-6FDC2BDFCE0C}"/>
              </a:ext>
            </a:extLst>
          </p:cNvPr>
          <p:cNvCxnSpPr>
            <a:cxnSpLocks/>
          </p:cNvCxnSpPr>
          <p:nvPr/>
        </p:nvCxnSpPr>
        <p:spPr>
          <a:xfrm>
            <a:off x="5761703" y="2188047"/>
            <a:ext cx="1002889" cy="139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00508FE-88DB-454C-910D-2BD79CF7C744}"/>
              </a:ext>
            </a:extLst>
          </p:cNvPr>
          <p:cNvSpPr txBox="1"/>
          <p:nvPr/>
        </p:nvSpPr>
        <p:spPr>
          <a:xfrm>
            <a:off x="4114362" y="1807970"/>
            <a:ext cx="1897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Director Replacement</a:t>
            </a:r>
          </a:p>
        </p:txBody>
      </p:sp>
    </p:spTree>
    <p:extLst>
      <p:ext uri="{BB962C8B-B14F-4D97-AF65-F5344CB8AC3E}">
        <p14:creationId xmlns:p14="http://schemas.microsoft.com/office/powerpoint/2010/main" val="2323929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0C6A56F8-CE0C-8C45-905A-8CDBEE282AFE}"/>
              </a:ext>
            </a:extLst>
          </p:cNvPr>
          <p:cNvSpPr txBox="1"/>
          <p:nvPr/>
        </p:nvSpPr>
        <p:spPr>
          <a:xfrm>
            <a:off x="9466006" y="1499770"/>
            <a:ext cx="241873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Process: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Lemmatization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NMF Model (tried others)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/>
              <a:t>Min_df</a:t>
            </a:r>
            <a:r>
              <a:rPr lang="en-US" sz="1400" dirty="0"/>
              <a:t>=0.03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/>
              <a:t>Max_df</a:t>
            </a:r>
            <a:r>
              <a:rPr lang="en-US" sz="1400" dirty="0"/>
              <a:t>=0.85</a:t>
            </a:r>
          </a:p>
          <a:p>
            <a:endParaRPr lang="en-US" sz="1400" dirty="0"/>
          </a:p>
          <a:p>
            <a:r>
              <a:rPr lang="en-US" sz="1400" b="1" u="sng" dirty="0">
                <a:solidFill>
                  <a:srgbClr val="0070C0"/>
                </a:solidFill>
              </a:rPr>
              <a:t>Topic 0: </a:t>
            </a:r>
          </a:p>
          <a:p>
            <a:r>
              <a:rPr lang="en-US" sz="1400" dirty="0"/>
              <a:t>Dating, Relationships, Sex</a:t>
            </a:r>
          </a:p>
          <a:p>
            <a:endParaRPr lang="en-US" sz="1400" dirty="0"/>
          </a:p>
          <a:p>
            <a:r>
              <a:rPr lang="en-US" sz="1400" b="1" u="sng" dirty="0">
                <a:solidFill>
                  <a:srgbClr val="FFC000"/>
                </a:solidFill>
              </a:rPr>
              <a:t>Topic 1:</a:t>
            </a:r>
          </a:p>
          <a:p>
            <a:r>
              <a:rPr lang="en-US" sz="1400" dirty="0"/>
              <a:t>NY Outings, Events</a:t>
            </a:r>
          </a:p>
          <a:p>
            <a:endParaRPr lang="en-US" sz="1400" dirty="0"/>
          </a:p>
          <a:p>
            <a:r>
              <a:rPr lang="en-US" sz="1400" b="1" u="sng" dirty="0">
                <a:solidFill>
                  <a:schemeClr val="accent5">
                    <a:lumMod val="75000"/>
                  </a:schemeClr>
                </a:solidFill>
              </a:rPr>
              <a:t>Topic 2: </a:t>
            </a:r>
          </a:p>
          <a:p>
            <a:r>
              <a:rPr lang="en-US" sz="1400" dirty="0"/>
              <a:t>Jobs, Occupations, Ideas</a:t>
            </a:r>
          </a:p>
          <a:p>
            <a:endParaRPr lang="en-US" sz="1400" dirty="0"/>
          </a:p>
          <a:p>
            <a:r>
              <a:rPr lang="en-US" sz="1400" b="1" u="sng" dirty="0">
                <a:solidFill>
                  <a:srgbClr val="C00000"/>
                </a:solidFill>
              </a:rPr>
              <a:t>Topic 3:</a:t>
            </a:r>
          </a:p>
          <a:p>
            <a:r>
              <a:rPr lang="en-US" sz="1400" dirty="0"/>
              <a:t>Family, Friends, Food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04EEC8E-FF37-7F48-8C3E-618F7FE4A631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Topic Modeling</a:t>
            </a:r>
          </a:p>
          <a:p>
            <a:pPr algn="ctr"/>
            <a:br>
              <a:rPr lang="en-US" sz="2800" b="1" spc="800" dirty="0"/>
            </a:br>
            <a:r>
              <a:rPr lang="en-US" sz="2500" b="1" spc="800" dirty="0"/>
              <a:t>Constanza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EFEA919-C378-9243-BBFE-EDC28169809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9" y="1528997"/>
            <a:ext cx="9033387" cy="3871452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79158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890718-4F61-D14D-8799-2A6D0831765A}"/>
              </a:ext>
            </a:extLst>
          </p:cNvPr>
          <p:cNvSpPr txBox="1"/>
          <p:nvPr/>
        </p:nvSpPr>
        <p:spPr>
          <a:xfrm>
            <a:off x="939879" y="843381"/>
            <a:ext cx="2133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Stable job as writer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438DC7-E2CD-6C42-92EE-4E20205CDD7A}"/>
              </a:ext>
            </a:extLst>
          </p:cNvPr>
          <p:cNvSpPr txBox="1"/>
          <p:nvPr/>
        </p:nvSpPr>
        <p:spPr>
          <a:xfrm>
            <a:off x="3073480" y="1157193"/>
            <a:ext cx="2418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Moves in with parents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E985BF-82FF-CC47-8D67-7C7F4945E4C2}"/>
              </a:ext>
            </a:extLst>
          </p:cNvPr>
          <p:cNvSpPr txBox="1"/>
          <p:nvPr/>
        </p:nvSpPr>
        <p:spPr>
          <a:xfrm>
            <a:off x="7531509" y="821235"/>
            <a:ext cx="2418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Mostly Dating, not relationships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741BFD-3CCE-FB45-9397-A6B7F81A34CA}"/>
              </a:ext>
            </a:extLst>
          </p:cNvPr>
          <p:cNvSpPr txBox="1"/>
          <p:nvPr/>
        </p:nvSpPr>
        <p:spPr>
          <a:xfrm>
            <a:off x="6095998" y="5523436"/>
            <a:ext cx="2831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Outings coincide with other topics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6A56F8-CE0C-8C45-905A-8CDBEE282AFE}"/>
              </a:ext>
            </a:extLst>
          </p:cNvPr>
          <p:cNvSpPr txBox="1"/>
          <p:nvPr/>
        </p:nvSpPr>
        <p:spPr>
          <a:xfrm>
            <a:off x="9466006" y="1499770"/>
            <a:ext cx="241873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Process: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Lemmatization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NMF Model (tried others)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/>
              <a:t>Min_df</a:t>
            </a:r>
            <a:r>
              <a:rPr lang="en-US" sz="1400" dirty="0"/>
              <a:t>=0.03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/>
              <a:t>Max_df</a:t>
            </a:r>
            <a:r>
              <a:rPr lang="en-US" sz="1400" dirty="0"/>
              <a:t>=0.85</a:t>
            </a:r>
          </a:p>
          <a:p>
            <a:endParaRPr lang="en-US" sz="1400" dirty="0"/>
          </a:p>
          <a:p>
            <a:r>
              <a:rPr lang="en-US" sz="1400" b="1" u="sng" dirty="0">
                <a:solidFill>
                  <a:srgbClr val="0070C0"/>
                </a:solidFill>
              </a:rPr>
              <a:t>Topic 0: </a:t>
            </a:r>
          </a:p>
          <a:p>
            <a:r>
              <a:rPr lang="en-US" sz="1400" dirty="0"/>
              <a:t>Dating, Relationships, Sex</a:t>
            </a:r>
          </a:p>
          <a:p>
            <a:endParaRPr lang="en-US" sz="1400" dirty="0"/>
          </a:p>
          <a:p>
            <a:r>
              <a:rPr lang="en-US" sz="1400" b="1" u="sng" dirty="0">
                <a:solidFill>
                  <a:srgbClr val="FFC000"/>
                </a:solidFill>
              </a:rPr>
              <a:t>Topic 1:</a:t>
            </a:r>
          </a:p>
          <a:p>
            <a:r>
              <a:rPr lang="en-US" sz="1400" dirty="0"/>
              <a:t>NY Outings, Events</a:t>
            </a:r>
          </a:p>
          <a:p>
            <a:endParaRPr lang="en-US" sz="1400" dirty="0"/>
          </a:p>
          <a:p>
            <a:r>
              <a:rPr lang="en-US" sz="1400" b="1" u="sng" dirty="0">
                <a:solidFill>
                  <a:schemeClr val="accent5">
                    <a:lumMod val="75000"/>
                  </a:schemeClr>
                </a:solidFill>
              </a:rPr>
              <a:t>Topic 2: </a:t>
            </a:r>
          </a:p>
          <a:p>
            <a:r>
              <a:rPr lang="en-US" sz="1400" dirty="0"/>
              <a:t>Jobs, Occupations, Ideas</a:t>
            </a:r>
          </a:p>
          <a:p>
            <a:endParaRPr lang="en-US" sz="1400" dirty="0"/>
          </a:p>
          <a:p>
            <a:r>
              <a:rPr lang="en-US" sz="1400" b="1" u="sng" dirty="0">
                <a:solidFill>
                  <a:srgbClr val="C00000"/>
                </a:solidFill>
              </a:rPr>
              <a:t>Topic 3:</a:t>
            </a:r>
          </a:p>
          <a:p>
            <a:r>
              <a:rPr lang="en-US" sz="1400" dirty="0"/>
              <a:t>Family, Friends, Food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04EEC8E-FF37-7F48-8C3E-618F7FE4A631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Topic Modeling</a:t>
            </a:r>
          </a:p>
          <a:p>
            <a:pPr algn="ctr"/>
            <a:br>
              <a:rPr lang="en-US" sz="2800" b="1" spc="800" dirty="0"/>
            </a:br>
            <a:r>
              <a:rPr lang="en-US" sz="2500" b="1" spc="800" dirty="0"/>
              <a:t>Constanza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EFEA919-C378-9243-BBFE-EDC28169809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9" y="1528997"/>
            <a:ext cx="9033387" cy="3871452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A46A64C-8B63-0A4B-AE13-DD36E2B3BCD2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006680" y="1181935"/>
            <a:ext cx="1385449" cy="8126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640DD2-9D25-BE4D-9336-6BC97A6040A3}"/>
              </a:ext>
            </a:extLst>
          </p:cNvPr>
          <p:cNvCxnSpPr>
            <a:cxnSpLocks/>
          </p:cNvCxnSpPr>
          <p:nvPr/>
        </p:nvCxnSpPr>
        <p:spPr>
          <a:xfrm>
            <a:off x="3805084" y="1506851"/>
            <a:ext cx="314632" cy="487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38D7F4-BD94-C346-867B-802AE3B6853E}"/>
              </a:ext>
            </a:extLst>
          </p:cNvPr>
          <p:cNvCxnSpPr>
            <a:cxnSpLocks/>
          </p:cNvCxnSpPr>
          <p:nvPr/>
        </p:nvCxnSpPr>
        <p:spPr>
          <a:xfrm flipH="1" flipV="1">
            <a:off x="5781368" y="4188542"/>
            <a:ext cx="1396180" cy="1211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96967D-1C81-F740-AF4D-582AF601CF9F}"/>
              </a:ext>
            </a:extLst>
          </p:cNvPr>
          <p:cNvCxnSpPr>
            <a:cxnSpLocks/>
          </p:cNvCxnSpPr>
          <p:nvPr/>
        </p:nvCxnSpPr>
        <p:spPr>
          <a:xfrm flipH="1">
            <a:off x="5112773" y="1268482"/>
            <a:ext cx="2399071" cy="482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401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70BE9F1-4A70-C84F-9432-833A5B9CF4EB}"/>
              </a:ext>
            </a:extLst>
          </p:cNvPr>
          <p:cNvSpPr txBox="1"/>
          <p:nvPr/>
        </p:nvSpPr>
        <p:spPr>
          <a:xfrm>
            <a:off x="272361" y="1637506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D9357-9684-2846-8BF3-1814A720279A}"/>
              </a:ext>
            </a:extLst>
          </p:cNvPr>
          <p:cNvSpPr txBox="1"/>
          <p:nvPr/>
        </p:nvSpPr>
        <p:spPr>
          <a:xfrm>
            <a:off x="275482" y="2529447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Disgust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ED6DDC-7BE9-3C4B-8289-882195DD5428}"/>
              </a:ext>
            </a:extLst>
          </p:cNvPr>
          <p:cNvSpPr txBox="1"/>
          <p:nvPr/>
        </p:nvSpPr>
        <p:spPr>
          <a:xfrm>
            <a:off x="10825787" y="1639429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FD4939-3E79-A640-9C74-742AB2590876}"/>
              </a:ext>
            </a:extLst>
          </p:cNvPr>
          <p:cNvSpPr txBox="1"/>
          <p:nvPr/>
        </p:nvSpPr>
        <p:spPr>
          <a:xfrm>
            <a:off x="10858051" y="2529447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Surprise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E9568B-A055-854B-8966-2C48FBA3FECE}"/>
              </a:ext>
            </a:extLst>
          </p:cNvPr>
          <p:cNvSpPr txBox="1"/>
          <p:nvPr/>
        </p:nvSpPr>
        <p:spPr>
          <a:xfrm>
            <a:off x="10858051" y="5519168"/>
            <a:ext cx="956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Positive</a:t>
            </a:r>
          </a:p>
          <a:p>
            <a:r>
              <a:rPr lang="en-US" sz="1200" dirty="0"/>
              <a:t>Sentiment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52367-2102-EE49-87B4-2C5254617B76}"/>
              </a:ext>
            </a:extLst>
          </p:cNvPr>
          <p:cNvSpPr txBox="1"/>
          <p:nvPr/>
        </p:nvSpPr>
        <p:spPr>
          <a:xfrm>
            <a:off x="10825787" y="4536610"/>
            <a:ext cx="1110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Anticipation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391AB-4095-BB4C-BD9F-7144A54157D7}"/>
              </a:ext>
            </a:extLst>
          </p:cNvPr>
          <p:cNvSpPr txBox="1"/>
          <p:nvPr/>
        </p:nvSpPr>
        <p:spPr>
          <a:xfrm>
            <a:off x="273922" y="3523275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8A41C2-1B0D-DC4D-B75C-A6CAAAF7CE57}"/>
              </a:ext>
            </a:extLst>
          </p:cNvPr>
          <p:cNvSpPr txBox="1"/>
          <p:nvPr/>
        </p:nvSpPr>
        <p:spPr>
          <a:xfrm>
            <a:off x="273922" y="4521222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Sadness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5658D-73EA-684F-A630-B304CC9DED9D}"/>
              </a:ext>
            </a:extLst>
          </p:cNvPr>
          <p:cNvSpPr txBox="1"/>
          <p:nvPr/>
        </p:nvSpPr>
        <p:spPr>
          <a:xfrm>
            <a:off x="10858051" y="3523274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88684-0C95-A04B-A2B9-451D3E67CCD1}"/>
              </a:ext>
            </a:extLst>
          </p:cNvPr>
          <p:cNvSpPr txBox="1"/>
          <p:nvPr/>
        </p:nvSpPr>
        <p:spPr>
          <a:xfrm>
            <a:off x="218282" y="5478624"/>
            <a:ext cx="107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Negative Sentiment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22566986-11AF-8A4A-9169-AC7DA8FD2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476" y="1193039"/>
            <a:ext cx="9714376" cy="5396875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908E4A56-4FB0-DB4E-A36B-8A85DF3E4FE9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Emotional Analysis</a:t>
            </a:r>
          </a:p>
          <a:p>
            <a:pPr algn="ctr"/>
            <a:br>
              <a:rPr lang="en-US" sz="2800" b="1" spc="800" dirty="0"/>
            </a:br>
            <a:r>
              <a:rPr lang="en-US" sz="2500" b="1" spc="800" dirty="0"/>
              <a:t>Costanza</a:t>
            </a:r>
          </a:p>
        </p:txBody>
      </p:sp>
    </p:spTree>
    <p:extLst>
      <p:ext uri="{BB962C8B-B14F-4D97-AF65-F5344CB8AC3E}">
        <p14:creationId xmlns:p14="http://schemas.microsoft.com/office/powerpoint/2010/main" val="1932801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70BE9F1-4A70-C84F-9432-833A5B9CF4EB}"/>
              </a:ext>
            </a:extLst>
          </p:cNvPr>
          <p:cNvSpPr txBox="1"/>
          <p:nvPr/>
        </p:nvSpPr>
        <p:spPr>
          <a:xfrm>
            <a:off x="272361" y="1637506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D9357-9684-2846-8BF3-1814A720279A}"/>
              </a:ext>
            </a:extLst>
          </p:cNvPr>
          <p:cNvSpPr txBox="1"/>
          <p:nvPr/>
        </p:nvSpPr>
        <p:spPr>
          <a:xfrm>
            <a:off x="275482" y="2529447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Disgust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ED6DDC-7BE9-3C4B-8289-882195DD5428}"/>
              </a:ext>
            </a:extLst>
          </p:cNvPr>
          <p:cNvSpPr txBox="1"/>
          <p:nvPr/>
        </p:nvSpPr>
        <p:spPr>
          <a:xfrm>
            <a:off x="10825787" y="1639429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FD4939-3E79-A640-9C74-742AB2590876}"/>
              </a:ext>
            </a:extLst>
          </p:cNvPr>
          <p:cNvSpPr txBox="1"/>
          <p:nvPr/>
        </p:nvSpPr>
        <p:spPr>
          <a:xfrm>
            <a:off x="10858051" y="2529447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Surprise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E9568B-A055-854B-8966-2C48FBA3FECE}"/>
              </a:ext>
            </a:extLst>
          </p:cNvPr>
          <p:cNvSpPr txBox="1"/>
          <p:nvPr/>
        </p:nvSpPr>
        <p:spPr>
          <a:xfrm>
            <a:off x="10858051" y="5519168"/>
            <a:ext cx="956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Positive</a:t>
            </a:r>
          </a:p>
          <a:p>
            <a:r>
              <a:rPr lang="en-US" sz="1200" dirty="0"/>
              <a:t>Sentiment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52367-2102-EE49-87B4-2C5254617B76}"/>
              </a:ext>
            </a:extLst>
          </p:cNvPr>
          <p:cNvSpPr txBox="1"/>
          <p:nvPr/>
        </p:nvSpPr>
        <p:spPr>
          <a:xfrm>
            <a:off x="10825787" y="4536610"/>
            <a:ext cx="1110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Anticipation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391AB-4095-BB4C-BD9F-7144A54157D7}"/>
              </a:ext>
            </a:extLst>
          </p:cNvPr>
          <p:cNvSpPr txBox="1"/>
          <p:nvPr/>
        </p:nvSpPr>
        <p:spPr>
          <a:xfrm>
            <a:off x="273922" y="3523275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8A41C2-1B0D-DC4D-B75C-A6CAAAF7CE57}"/>
              </a:ext>
            </a:extLst>
          </p:cNvPr>
          <p:cNvSpPr txBox="1"/>
          <p:nvPr/>
        </p:nvSpPr>
        <p:spPr>
          <a:xfrm>
            <a:off x="273922" y="4521222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Sadness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5658D-73EA-684F-A630-B304CC9DED9D}"/>
              </a:ext>
            </a:extLst>
          </p:cNvPr>
          <p:cNvSpPr txBox="1"/>
          <p:nvPr/>
        </p:nvSpPr>
        <p:spPr>
          <a:xfrm>
            <a:off x="10858051" y="3523274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88684-0C95-A04B-A2B9-451D3E67CCD1}"/>
              </a:ext>
            </a:extLst>
          </p:cNvPr>
          <p:cNvSpPr txBox="1"/>
          <p:nvPr/>
        </p:nvSpPr>
        <p:spPr>
          <a:xfrm>
            <a:off x="218282" y="5478624"/>
            <a:ext cx="107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Negative Sentiment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22566986-11AF-8A4A-9169-AC7DA8FD2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476" y="1193039"/>
            <a:ext cx="9714376" cy="5396875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908E4A56-4FB0-DB4E-A36B-8A85DF3E4FE9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Emotional Analysis</a:t>
            </a:r>
          </a:p>
          <a:p>
            <a:pPr algn="ctr"/>
            <a:br>
              <a:rPr lang="en-US" sz="2800" b="1" spc="800" dirty="0"/>
            </a:br>
            <a:r>
              <a:rPr lang="en-US" sz="2500" b="1" spc="800" dirty="0"/>
              <a:t>Costanza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C1B738-0B38-074C-AC0B-6B46A54E8483}"/>
              </a:ext>
            </a:extLst>
          </p:cNvPr>
          <p:cNvSpPr txBox="1"/>
          <p:nvPr/>
        </p:nvSpPr>
        <p:spPr>
          <a:xfrm>
            <a:off x="2684207" y="727587"/>
            <a:ext cx="22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Negative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540133-CA1F-964B-94B3-8AEFD69B57E2}"/>
              </a:ext>
            </a:extLst>
          </p:cNvPr>
          <p:cNvSpPr txBox="1"/>
          <p:nvPr/>
        </p:nvSpPr>
        <p:spPr>
          <a:xfrm>
            <a:off x="8298426" y="727587"/>
            <a:ext cx="22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Positive</a:t>
            </a:r>
          </a:p>
        </p:txBody>
      </p:sp>
    </p:spTree>
    <p:extLst>
      <p:ext uri="{BB962C8B-B14F-4D97-AF65-F5344CB8AC3E}">
        <p14:creationId xmlns:p14="http://schemas.microsoft.com/office/powerpoint/2010/main" val="3108038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76FD8-D897-F447-A63E-6919C11C6D55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Emotional Analysis</a:t>
            </a:r>
          </a:p>
          <a:p>
            <a:pPr algn="ctr"/>
            <a:br>
              <a:rPr lang="en-US" sz="2800" b="1" spc="800" dirty="0"/>
            </a:br>
            <a:r>
              <a:rPr lang="en-US" sz="2500" b="1" spc="800" dirty="0"/>
              <a:t>Costanza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BE9F1-4A70-C84F-9432-833A5B9CF4EB}"/>
              </a:ext>
            </a:extLst>
          </p:cNvPr>
          <p:cNvSpPr txBox="1"/>
          <p:nvPr/>
        </p:nvSpPr>
        <p:spPr>
          <a:xfrm>
            <a:off x="272361" y="1637506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D9357-9684-2846-8BF3-1814A720279A}"/>
              </a:ext>
            </a:extLst>
          </p:cNvPr>
          <p:cNvSpPr txBox="1"/>
          <p:nvPr/>
        </p:nvSpPr>
        <p:spPr>
          <a:xfrm>
            <a:off x="275482" y="2529447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Disgust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ED6DDC-7BE9-3C4B-8289-882195DD5428}"/>
              </a:ext>
            </a:extLst>
          </p:cNvPr>
          <p:cNvSpPr txBox="1"/>
          <p:nvPr/>
        </p:nvSpPr>
        <p:spPr>
          <a:xfrm>
            <a:off x="10825787" y="1639429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FD4939-3E79-A640-9C74-742AB2590876}"/>
              </a:ext>
            </a:extLst>
          </p:cNvPr>
          <p:cNvSpPr txBox="1"/>
          <p:nvPr/>
        </p:nvSpPr>
        <p:spPr>
          <a:xfrm>
            <a:off x="10858051" y="2529447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Surprise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E9568B-A055-854B-8966-2C48FBA3FECE}"/>
              </a:ext>
            </a:extLst>
          </p:cNvPr>
          <p:cNvSpPr txBox="1"/>
          <p:nvPr/>
        </p:nvSpPr>
        <p:spPr>
          <a:xfrm>
            <a:off x="10858051" y="5519168"/>
            <a:ext cx="956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Positive</a:t>
            </a:r>
          </a:p>
          <a:p>
            <a:r>
              <a:rPr lang="en-US" sz="1200" dirty="0"/>
              <a:t>Sentiment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52367-2102-EE49-87B4-2C5254617B76}"/>
              </a:ext>
            </a:extLst>
          </p:cNvPr>
          <p:cNvSpPr txBox="1"/>
          <p:nvPr/>
        </p:nvSpPr>
        <p:spPr>
          <a:xfrm>
            <a:off x="10825787" y="4536610"/>
            <a:ext cx="1110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Anticipation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391AB-4095-BB4C-BD9F-7144A54157D7}"/>
              </a:ext>
            </a:extLst>
          </p:cNvPr>
          <p:cNvSpPr txBox="1"/>
          <p:nvPr/>
        </p:nvSpPr>
        <p:spPr>
          <a:xfrm>
            <a:off x="273922" y="3523275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8A41C2-1B0D-DC4D-B75C-A6CAAAF7CE57}"/>
              </a:ext>
            </a:extLst>
          </p:cNvPr>
          <p:cNvSpPr txBox="1"/>
          <p:nvPr/>
        </p:nvSpPr>
        <p:spPr>
          <a:xfrm>
            <a:off x="273922" y="4521222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Sadness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5658D-73EA-684F-A630-B304CC9DED9D}"/>
              </a:ext>
            </a:extLst>
          </p:cNvPr>
          <p:cNvSpPr txBox="1"/>
          <p:nvPr/>
        </p:nvSpPr>
        <p:spPr>
          <a:xfrm>
            <a:off x="10858051" y="3523274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88684-0C95-A04B-A2B9-451D3E67CCD1}"/>
              </a:ext>
            </a:extLst>
          </p:cNvPr>
          <p:cNvSpPr txBox="1"/>
          <p:nvPr/>
        </p:nvSpPr>
        <p:spPr>
          <a:xfrm>
            <a:off x="218282" y="5478624"/>
            <a:ext cx="107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Negative Sentiment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22566986-11AF-8A4A-9169-AC7DA8FD2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476" y="1193039"/>
            <a:ext cx="9714376" cy="5396875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5E2218-218C-AF4E-8D72-9A43E812806E}"/>
              </a:ext>
            </a:extLst>
          </p:cNvPr>
          <p:cNvCxnSpPr>
            <a:cxnSpLocks/>
          </p:cNvCxnSpPr>
          <p:nvPr/>
        </p:nvCxnSpPr>
        <p:spPr>
          <a:xfrm flipH="1">
            <a:off x="9655797" y="953379"/>
            <a:ext cx="977852" cy="2457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D16D7EF-588F-4941-BF09-6AC662339C36}"/>
              </a:ext>
            </a:extLst>
          </p:cNvPr>
          <p:cNvSpPr txBox="1"/>
          <p:nvPr/>
        </p:nvSpPr>
        <p:spPr>
          <a:xfrm>
            <a:off x="9252154" y="617133"/>
            <a:ext cx="2408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George is praised by his boss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7E6B0C-E6AE-E243-9721-AEC86C08BD54}"/>
              </a:ext>
            </a:extLst>
          </p:cNvPr>
          <p:cNvSpPr txBox="1"/>
          <p:nvPr/>
        </p:nvSpPr>
        <p:spPr>
          <a:xfrm>
            <a:off x="9252155" y="3429000"/>
            <a:ext cx="363794" cy="2692181"/>
          </a:xfrm>
          <a:prstGeom prst="rect">
            <a:avLst/>
          </a:prstGeom>
          <a:noFill/>
          <a:ln w="2222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58E3C5-80B0-7347-A4C1-098BAD310C8E}"/>
              </a:ext>
            </a:extLst>
          </p:cNvPr>
          <p:cNvSpPr txBox="1"/>
          <p:nvPr/>
        </p:nvSpPr>
        <p:spPr>
          <a:xfrm>
            <a:off x="2684207" y="727587"/>
            <a:ext cx="22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Negative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002477-FDCF-FD46-8C0A-2C42EAE69CDE}"/>
              </a:ext>
            </a:extLst>
          </p:cNvPr>
          <p:cNvSpPr txBox="1"/>
          <p:nvPr/>
        </p:nvSpPr>
        <p:spPr>
          <a:xfrm>
            <a:off x="7895303" y="727587"/>
            <a:ext cx="22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Positive</a:t>
            </a:r>
          </a:p>
        </p:txBody>
      </p:sp>
    </p:spTree>
    <p:extLst>
      <p:ext uri="{BB962C8B-B14F-4D97-AF65-F5344CB8AC3E}">
        <p14:creationId xmlns:p14="http://schemas.microsoft.com/office/powerpoint/2010/main" val="4114065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76FD8-D897-F447-A63E-6919C11C6D55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Emotional Analysis</a:t>
            </a:r>
          </a:p>
          <a:p>
            <a:pPr algn="ctr"/>
            <a:br>
              <a:rPr lang="en-US" sz="2800" b="1" spc="800" dirty="0"/>
            </a:br>
            <a:r>
              <a:rPr lang="en-US" sz="2500" b="1" spc="800" dirty="0"/>
              <a:t>Costanza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BE9F1-4A70-C84F-9432-833A5B9CF4EB}"/>
              </a:ext>
            </a:extLst>
          </p:cNvPr>
          <p:cNvSpPr txBox="1"/>
          <p:nvPr/>
        </p:nvSpPr>
        <p:spPr>
          <a:xfrm>
            <a:off x="272361" y="1637506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D9357-9684-2846-8BF3-1814A720279A}"/>
              </a:ext>
            </a:extLst>
          </p:cNvPr>
          <p:cNvSpPr txBox="1"/>
          <p:nvPr/>
        </p:nvSpPr>
        <p:spPr>
          <a:xfrm>
            <a:off x="275482" y="2529447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Disgust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ED6DDC-7BE9-3C4B-8289-882195DD5428}"/>
              </a:ext>
            </a:extLst>
          </p:cNvPr>
          <p:cNvSpPr txBox="1"/>
          <p:nvPr/>
        </p:nvSpPr>
        <p:spPr>
          <a:xfrm>
            <a:off x="10825787" y="1639429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FD4939-3E79-A640-9C74-742AB2590876}"/>
              </a:ext>
            </a:extLst>
          </p:cNvPr>
          <p:cNvSpPr txBox="1"/>
          <p:nvPr/>
        </p:nvSpPr>
        <p:spPr>
          <a:xfrm>
            <a:off x="10858051" y="2529447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Surprise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E9568B-A055-854B-8966-2C48FBA3FECE}"/>
              </a:ext>
            </a:extLst>
          </p:cNvPr>
          <p:cNvSpPr txBox="1"/>
          <p:nvPr/>
        </p:nvSpPr>
        <p:spPr>
          <a:xfrm>
            <a:off x="10858051" y="5519168"/>
            <a:ext cx="956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Positive</a:t>
            </a:r>
          </a:p>
          <a:p>
            <a:r>
              <a:rPr lang="en-US" sz="1200" dirty="0"/>
              <a:t>Sentiment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52367-2102-EE49-87B4-2C5254617B76}"/>
              </a:ext>
            </a:extLst>
          </p:cNvPr>
          <p:cNvSpPr txBox="1"/>
          <p:nvPr/>
        </p:nvSpPr>
        <p:spPr>
          <a:xfrm>
            <a:off x="10825787" y="4536610"/>
            <a:ext cx="1110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Anticipation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391AB-4095-BB4C-BD9F-7144A54157D7}"/>
              </a:ext>
            </a:extLst>
          </p:cNvPr>
          <p:cNvSpPr txBox="1"/>
          <p:nvPr/>
        </p:nvSpPr>
        <p:spPr>
          <a:xfrm>
            <a:off x="273922" y="3523275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8A41C2-1B0D-DC4D-B75C-A6CAAAF7CE57}"/>
              </a:ext>
            </a:extLst>
          </p:cNvPr>
          <p:cNvSpPr txBox="1"/>
          <p:nvPr/>
        </p:nvSpPr>
        <p:spPr>
          <a:xfrm>
            <a:off x="273922" y="4521222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Sadness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5658D-73EA-684F-A630-B304CC9DED9D}"/>
              </a:ext>
            </a:extLst>
          </p:cNvPr>
          <p:cNvSpPr txBox="1"/>
          <p:nvPr/>
        </p:nvSpPr>
        <p:spPr>
          <a:xfrm>
            <a:off x="10858051" y="3523274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88684-0C95-A04B-A2B9-451D3E67CCD1}"/>
              </a:ext>
            </a:extLst>
          </p:cNvPr>
          <p:cNvSpPr txBox="1"/>
          <p:nvPr/>
        </p:nvSpPr>
        <p:spPr>
          <a:xfrm>
            <a:off x="218282" y="5478624"/>
            <a:ext cx="107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Negative Sentiment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22566986-11AF-8A4A-9169-AC7DA8FD2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476" y="1193039"/>
            <a:ext cx="9714376" cy="5396875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F7325F-FC4E-9741-BD51-57CEB55C87BE}"/>
              </a:ext>
            </a:extLst>
          </p:cNvPr>
          <p:cNvSpPr txBox="1"/>
          <p:nvPr/>
        </p:nvSpPr>
        <p:spPr>
          <a:xfrm>
            <a:off x="4050890" y="1307847"/>
            <a:ext cx="599768" cy="4949954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5E2218-218C-AF4E-8D72-9A43E812806E}"/>
              </a:ext>
            </a:extLst>
          </p:cNvPr>
          <p:cNvCxnSpPr>
            <a:cxnSpLocks/>
          </p:cNvCxnSpPr>
          <p:nvPr/>
        </p:nvCxnSpPr>
        <p:spPr>
          <a:xfrm flipH="1">
            <a:off x="9655797" y="953379"/>
            <a:ext cx="977852" cy="2457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D16D7EF-588F-4941-BF09-6AC662339C36}"/>
              </a:ext>
            </a:extLst>
          </p:cNvPr>
          <p:cNvSpPr txBox="1"/>
          <p:nvPr/>
        </p:nvSpPr>
        <p:spPr>
          <a:xfrm>
            <a:off x="9252154" y="617133"/>
            <a:ext cx="2408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George is praised by his boss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8271365-B941-744E-94EC-AB8C5FD802AE}"/>
              </a:ext>
            </a:extLst>
          </p:cNvPr>
          <p:cNvCxnSpPr>
            <a:cxnSpLocks/>
          </p:cNvCxnSpPr>
          <p:nvPr/>
        </p:nvCxnSpPr>
        <p:spPr>
          <a:xfrm>
            <a:off x="2081444" y="873865"/>
            <a:ext cx="1912246" cy="1817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F185439-F425-3A45-BB1D-28850D466400}"/>
              </a:ext>
            </a:extLst>
          </p:cNvPr>
          <p:cNvSpPr txBox="1"/>
          <p:nvPr/>
        </p:nvSpPr>
        <p:spPr>
          <a:xfrm>
            <a:off x="752405" y="513529"/>
            <a:ext cx="2408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George gets engaged (has regrets)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9ED9C2-F4CE-0D4B-B5B3-59C9E85438A8}"/>
              </a:ext>
            </a:extLst>
          </p:cNvPr>
          <p:cNvSpPr txBox="1"/>
          <p:nvPr/>
        </p:nvSpPr>
        <p:spPr>
          <a:xfrm>
            <a:off x="9252155" y="3429000"/>
            <a:ext cx="363794" cy="2692181"/>
          </a:xfrm>
          <a:prstGeom prst="rect">
            <a:avLst/>
          </a:prstGeom>
          <a:noFill/>
          <a:ln w="2222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6EFDD7-A71C-2343-8F66-85A23D793040}"/>
              </a:ext>
            </a:extLst>
          </p:cNvPr>
          <p:cNvSpPr txBox="1"/>
          <p:nvPr/>
        </p:nvSpPr>
        <p:spPr>
          <a:xfrm>
            <a:off x="7895303" y="727587"/>
            <a:ext cx="22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Positive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CB269C-E755-F348-B9BB-D02DDDED04FF}"/>
              </a:ext>
            </a:extLst>
          </p:cNvPr>
          <p:cNvSpPr txBox="1"/>
          <p:nvPr/>
        </p:nvSpPr>
        <p:spPr>
          <a:xfrm>
            <a:off x="2684207" y="727587"/>
            <a:ext cx="22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4027537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76FD8-D897-F447-A63E-6919C11C6D55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Emotional Analysis</a:t>
            </a:r>
          </a:p>
          <a:p>
            <a:pPr algn="ctr"/>
            <a:br>
              <a:rPr lang="en-US" sz="2800" b="1" spc="800" dirty="0"/>
            </a:br>
            <a:r>
              <a:rPr lang="en-US" sz="2500" b="1" spc="800" dirty="0"/>
              <a:t>Costanza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BE9F1-4A70-C84F-9432-833A5B9CF4EB}"/>
              </a:ext>
            </a:extLst>
          </p:cNvPr>
          <p:cNvSpPr txBox="1"/>
          <p:nvPr/>
        </p:nvSpPr>
        <p:spPr>
          <a:xfrm>
            <a:off x="272361" y="1637506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Anger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D9357-9684-2846-8BF3-1814A720279A}"/>
              </a:ext>
            </a:extLst>
          </p:cNvPr>
          <p:cNvSpPr txBox="1"/>
          <p:nvPr/>
        </p:nvSpPr>
        <p:spPr>
          <a:xfrm>
            <a:off x="275482" y="2529447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Disgust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ED6DDC-7BE9-3C4B-8289-882195DD5428}"/>
              </a:ext>
            </a:extLst>
          </p:cNvPr>
          <p:cNvSpPr txBox="1"/>
          <p:nvPr/>
        </p:nvSpPr>
        <p:spPr>
          <a:xfrm>
            <a:off x="10825787" y="1639429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FD4939-3E79-A640-9C74-742AB2590876}"/>
              </a:ext>
            </a:extLst>
          </p:cNvPr>
          <p:cNvSpPr txBox="1"/>
          <p:nvPr/>
        </p:nvSpPr>
        <p:spPr>
          <a:xfrm>
            <a:off x="10858051" y="2529447"/>
            <a:ext cx="956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Surprise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E9568B-A055-854B-8966-2C48FBA3FECE}"/>
              </a:ext>
            </a:extLst>
          </p:cNvPr>
          <p:cNvSpPr txBox="1"/>
          <p:nvPr/>
        </p:nvSpPr>
        <p:spPr>
          <a:xfrm>
            <a:off x="10858051" y="5519168"/>
            <a:ext cx="956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Positive</a:t>
            </a:r>
          </a:p>
          <a:p>
            <a:r>
              <a:rPr lang="en-US" sz="1200" dirty="0"/>
              <a:t>Sentiment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D52367-2102-EE49-87B4-2C5254617B76}"/>
              </a:ext>
            </a:extLst>
          </p:cNvPr>
          <p:cNvSpPr txBox="1"/>
          <p:nvPr/>
        </p:nvSpPr>
        <p:spPr>
          <a:xfrm>
            <a:off x="10825787" y="4536610"/>
            <a:ext cx="1110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Anticipation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391AB-4095-BB4C-BD9F-7144A54157D7}"/>
              </a:ext>
            </a:extLst>
          </p:cNvPr>
          <p:cNvSpPr txBox="1"/>
          <p:nvPr/>
        </p:nvSpPr>
        <p:spPr>
          <a:xfrm>
            <a:off x="273922" y="3523275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Fear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8A41C2-1B0D-DC4D-B75C-A6CAAAF7CE57}"/>
              </a:ext>
            </a:extLst>
          </p:cNvPr>
          <p:cNvSpPr txBox="1"/>
          <p:nvPr/>
        </p:nvSpPr>
        <p:spPr>
          <a:xfrm>
            <a:off x="273922" y="4521222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Sadness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5658D-73EA-684F-A630-B304CC9DED9D}"/>
              </a:ext>
            </a:extLst>
          </p:cNvPr>
          <p:cNvSpPr txBox="1"/>
          <p:nvPr/>
        </p:nvSpPr>
        <p:spPr>
          <a:xfrm>
            <a:off x="10858051" y="3523274"/>
            <a:ext cx="960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88684-0C95-A04B-A2B9-451D3E67CCD1}"/>
              </a:ext>
            </a:extLst>
          </p:cNvPr>
          <p:cNvSpPr txBox="1"/>
          <p:nvPr/>
        </p:nvSpPr>
        <p:spPr>
          <a:xfrm>
            <a:off x="218282" y="5478624"/>
            <a:ext cx="107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Negative Sentiment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22566986-11AF-8A4A-9169-AC7DA8FD2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476" y="1193039"/>
            <a:ext cx="9714376" cy="5396875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9E746B-1D89-F646-9881-3DA44D5C32B2}"/>
              </a:ext>
            </a:extLst>
          </p:cNvPr>
          <p:cNvCxnSpPr/>
          <p:nvPr/>
        </p:nvCxnSpPr>
        <p:spPr>
          <a:xfrm>
            <a:off x="1730477" y="6027174"/>
            <a:ext cx="4267200" cy="0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379EDD-BC7D-6245-9397-AE6949855CE0}"/>
              </a:ext>
            </a:extLst>
          </p:cNvPr>
          <p:cNvCxnSpPr>
            <a:cxnSpLocks/>
          </p:cNvCxnSpPr>
          <p:nvPr/>
        </p:nvCxnSpPr>
        <p:spPr>
          <a:xfrm flipV="1">
            <a:off x="6366449" y="5860026"/>
            <a:ext cx="4267200" cy="191728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FE5A6C-834D-BE44-8E5E-C044078B9113}"/>
              </a:ext>
            </a:extLst>
          </p:cNvPr>
          <p:cNvSpPr txBox="1"/>
          <p:nvPr/>
        </p:nvSpPr>
        <p:spPr>
          <a:xfrm>
            <a:off x="10858051" y="5478624"/>
            <a:ext cx="956968" cy="548550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6508D4-D38E-204C-9221-49963D39A815}"/>
              </a:ext>
            </a:extLst>
          </p:cNvPr>
          <p:cNvSpPr txBox="1"/>
          <p:nvPr/>
        </p:nvSpPr>
        <p:spPr>
          <a:xfrm>
            <a:off x="196892" y="5469391"/>
            <a:ext cx="956968" cy="548550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FCE7FA-5BD8-1248-A6A5-BC91A2E07602}"/>
              </a:ext>
            </a:extLst>
          </p:cNvPr>
          <p:cNvSpPr txBox="1"/>
          <p:nvPr/>
        </p:nvSpPr>
        <p:spPr>
          <a:xfrm>
            <a:off x="2684207" y="727587"/>
            <a:ext cx="22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Negative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FF7C46-2243-1449-9517-6EA57EF38CF4}"/>
              </a:ext>
            </a:extLst>
          </p:cNvPr>
          <p:cNvSpPr txBox="1"/>
          <p:nvPr/>
        </p:nvSpPr>
        <p:spPr>
          <a:xfrm>
            <a:off x="7895303" y="727587"/>
            <a:ext cx="22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Positive</a:t>
            </a:r>
          </a:p>
        </p:txBody>
      </p:sp>
    </p:spTree>
    <p:extLst>
      <p:ext uri="{BB962C8B-B14F-4D97-AF65-F5344CB8AC3E}">
        <p14:creationId xmlns:p14="http://schemas.microsoft.com/office/powerpoint/2010/main" val="3300149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8FF03-D022-424F-B217-84910181E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868" y="520306"/>
            <a:ext cx="8141859" cy="865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spc="800" dirty="0"/>
              <a:t>Emotions by Topics</a:t>
            </a:r>
            <a:br>
              <a:rPr lang="en-US" sz="2800" b="1" spc="800" dirty="0"/>
            </a:br>
            <a:r>
              <a:rPr lang="en-US" sz="2800" b="1" spc="800" dirty="0"/>
              <a:t>Costanza 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38BAB69-773F-6242-A6F9-A1BAA77DF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887" y="1514169"/>
            <a:ext cx="5542114" cy="415658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E90B920-66CE-804A-905C-5C61A9645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524001"/>
            <a:ext cx="5542114" cy="41565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DC8BAE-92F0-3342-A032-B2890B89F9A3}"/>
              </a:ext>
            </a:extLst>
          </p:cNvPr>
          <p:cNvSpPr/>
          <p:nvPr/>
        </p:nvSpPr>
        <p:spPr>
          <a:xfrm>
            <a:off x="3202123" y="5937584"/>
            <a:ext cx="6143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kern="1200" dirty="0">
                <a:solidFill>
                  <a:srgbClr val="1D1C1C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“This </a:t>
            </a:r>
            <a:r>
              <a:rPr lang="en-US" sz="2000" b="1" kern="1200" dirty="0">
                <a:solidFill>
                  <a:srgbClr val="1D1C1C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woman hates me </a:t>
            </a:r>
            <a:r>
              <a:rPr lang="en-US" sz="2000" kern="1200" dirty="0">
                <a:solidFill>
                  <a:srgbClr val="1D1C1C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so much, I’m</a:t>
            </a:r>
            <a:r>
              <a:rPr lang="en-US" sz="2000" b="1" kern="1200" dirty="0">
                <a:solidFill>
                  <a:srgbClr val="1D1C1C"/>
                </a:solidFill>
                <a:effectLst/>
                <a:latin typeface="SofiaPro"/>
                <a:ea typeface="Calibri" panose="020F0502020204030204" pitchFamily="34" charset="0"/>
                <a:cs typeface="Times New Roman" panose="02020603050405020304" pitchFamily="18" charset="0"/>
              </a:rPr>
              <a:t> starting to like her”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311FCD-9450-6449-95FC-DBD2472FE1CC}"/>
              </a:ext>
            </a:extLst>
          </p:cNvPr>
          <p:cNvCxnSpPr>
            <a:cxnSpLocks/>
          </p:cNvCxnSpPr>
          <p:nvPr/>
        </p:nvCxnSpPr>
        <p:spPr>
          <a:xfrm flipV="1">
            <a:off x="5987845" y="3982065"/>
            <a:ext cx="1655830" cy="1955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D43485-39A7-384D-B5F6-053EFB1A3876}"/>
              </a:ext>
            </a:extLst>
          </p:cNvPr>
          <p:cNvCxnSpPr>
            <a:cxnSpLocks/>
          </p:cNvCxnSpPr>
          <p:nvPr/>
        </p:nvCxnSpPr>
        <p:spPr>
          <a:xfrm flipH="1" flipV="1">
            <a:off x="4857953" y="3435406"/>
            <a:ext cx="1129892" cy="2512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3951910A-C835-0246-B2D3-1E36E58A591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7000"/>
          </a:blip>
          <a:stretch>
            <a:fillRect/>
          </a:stretch>
        </p:blipFill>
        <p:spPr>
          <a:xfrm>
            <a:off x="2107465" y="5670754"/>
            <a:ext cx="1094657" cy="82099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99643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F56196C0-245B-C84D-A8DF-97A8F3D19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760" y="1506062"/>
            <a:ext cx="5458943" cy="409420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A7555B2-A884-FA4F-BEEA-BD63C49E7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1863" y="1506061"/>
            <a:ext cx="5619755" cy="4214816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60BEC19A-91B8-1E48-B09C-2F9433A62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868" y="520306"/>
            <a:ext cx="8141859" cy="865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spc="800" dirty="0"/>
              <a:t>Emotions by Topics</a:t>
            </a:r>
            <a:br>
              <a:rPr lang="en-US" sz="2800" b="1" spc="800" dirty="0"/>
            </a:br>
            <a:r>
              <a:rPr lang="en-US" sz="2800" b="1" spc="800" dirty="0"/>
              <a:t>Costanza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C8916D-1E99-764A-B8FA-525E89C4A273}"/>
              </a:ext>
            </a:extLst>
          </p:cNvPr>
          <p:cNvSpPr/>
          <p:nvPr/>
        </p:nvSpPr>
        <p:spPr>
          <a:xfrm>
            <a:off x="668592" y="5895628"/>
            <a:ext cx="61702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1D1C1C"/>
                </a:solidFill>
                <a:latin typeface="SofiaPro"/>
              </a:rPr>
              <a:t>“You know I always wanted to </a:t>
            </a:r>
            <a:r>
              <a:rPr lang="en-US" sz="2000" b="1" dirty="0">
                <a:solidFill>
                  <a:srgbClr val="1D1C1C"/>
                </a:solidFill>
                <a:latin typeface="SofiaPro"/>
              </a:rPr>
              <a:t>pretend</a:t>
            </a:r>
            <a:r>
              <a:rPr lang="en-US" sz="2000" dirty="0">
                <a:solidFill>
                  <a:srgbClr val="1D1C1C"/>
                </a:solidFill>
                <a:latin typeface="SofiaPro"/>
              </a:rPr>
              <a:t> I was an</a:t>
            </a:r>
            <a:r>
              <a:rPr lang="en-US" sz="2000" b="1" dirty="0">
                <a:solidFill>
                  <a:srgbClr val="1D1C1C"/>
                </a:solidFill>
                <a:latin typeface="SofiaPro"/>
              </a:rPr>
              <a:t> architect”</a:t>
            </a:r>
            <a:endParaRPr lang="en-US" sz="2000" b="1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0C359F7-0932-A549-9B78-A2D75F61ED83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3057834" y="4896466"/>
            <a:ext cx="695866" cy="999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A983359C-F9CA-2A47-89A0-2663832B21D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7000"/>
          </a:blip>
          <a:stretch>
            <a:fillRect/>
          </a:stretch>
        </p:blipFill>
        <p:spPr>
          <a:xfrm flipH="1">
            <a:off x="6790088" y="5600269"/>
            <a:ext cx="1160293" cy="87022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58492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EC842F3-5383-9245-A476-783B3BB04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90" y="249304"/>
            <a:ext cx="10058400" cy="1371600"/>
          </a:xfrm>
        </p:spPr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143565-C50C-A648-B305-B51E2E91B00B}"/>
              </a:ext>
            </a:extLst>
          </p:cNvPr>
          <p:cNvSpPr txBox="1"/>
          <p:nvPr/>
        </p:nvSpPr>
        <p:spPr>
          <a:xfrm>
            <a:off x="850490" y="1595021"/>
            <a:ext cx="11037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“Best sitcom ever made”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06765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7DFCDF8A-AAA3-174A-AFF4-D83811C4C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9333" y="1432547"/>
            <a:ext cx="5506063" cy="412954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18D6548-EE5A-4B45-8FAF-29DD1558A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937" y="1550981"/>
            <a:ext cx="5506063" cy="4129547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A5A2B57E-1199-2F45-89AE-EE4E151D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868" y="520306"/>
            <a:ext cx="8141859" cy="865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spc="800" dirty="0"/>
              <a:t>Emotions by Topics</a:t>
            </a:r>
            <a:br>
              <a:rPr lang="en-US" sz="2800" b="1" spc="800" dirty="0"/>
            </a:br>
            <a:r>
              <a:rPr lang="en-US" sz="2800" b="1" spc="800" dirty="0"/>
              <a:t>Costanza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4992D0-39D9-454F-ADB1-CC5132F5CE04}"/>
              </a:ext>
            </a:extLst>
          </p:cNvPr>
          <p:cNvSpPr/>
          <p:nvPr/>
        </p:nvSpPr>
        <p:spPr>
          <a:xfrm>
            <a:off x="5175965" y="5937584"/>
            <a:ext cx="30634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1D1C1C"/>
                </a:solidFill>
                <a:latin typeface="SofiaPro"/>
              </a:rPr>
              <a:t>“I don’t trust men in capes”</a:t>
            </a:r>
            <a:endParaRPr lang="en-US" sz="20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4B2E18-8877-6746-A143-685A73B24530}"/>
              </a:ext>
            </a:extLst>
          </p:cNvPr>
          <p:cNvCxnSpPr>
            <a:cxnSpLocks/>
          </p:cNvCxnSpPr>
          <p:nvPr/>
        </p:nvCxnSpPr>
        <p:spPr>
          <a:xfrm flipV="1">
            <a:off x="7344697" y="4906298"/>
            <a:ext cx="894735" cy="1031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0E09A68B-929C-1A46-A523-B289B6C408D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7000"/>
          </a:blip>
          <a:stretch>
            <a:fillRect/>
          </a:stretch>
        </p:blipFill>
        <p:spPr>
          <a:xfrm>
            <a:off x="4159394" y="5705021"/>
            <a:ext cx="1094657" cy="82099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15023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EB07FED-DF02-6A4D-B44E-4940A9FA1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0622" y="1500371"/>
            <a:ext cx="5891530" cy="441864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F48FCA-AB6A-4943-91FF-D15F88B49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564" y="1582099"/>
            <a:ext cx="5496233" cy="412217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4860846-730F-DE43-8986-68656195E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868" y="520306"/>
            <a:ext cx="8141859" cy="865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spc="800" dirty="0"/>
              <a:t>Emotions by Topics</a:t>
            </a:r>
            <a:br>
              <a:rPr lang="en-US" sz="2800" b="1" spc="800" dirty="0"/>
            </a:br>
            <a:r>
              <a:rPr lang="en-US" sz="2800" b="1" spc="800" dirty="0"/>
              <a:t>Costanza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AFB187-DF46-6B41-975D-C36A5187F24F}"/>
              </a:ext>
            </a:extLst>
          </p:cNvPr>
          <p:cNvSpPr/>
          <p:nvPr/>
        </p:nvSpPr>
        <p:spPr>
          <a:xfrm>
            <a:off x="3243143" y="5833881"/>
            <a:ext cx="62299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1A1A1B"/>
                </a:solidFill>
                <a:latin typeface="IBMPlexSans"/>
              </a:rPr>
              <a:t>“I’m disturbed. I’m depressed. I’m inadequate. I got it all!”</a:t>
            </a:r>
            <a:endParaRPr lang="en-US" sz="20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B5E383-20DE-6241-B15C-2DED495EA649}"/>
              </a:ext>
            </a:extLst>
          </p:cNvPr>
          <p:cNvCxnSpPr>
            <a:cxnSpLocks/>
          </p:cNvCxnSpPr>
          <p:nvPr/>
        </p:nvCxnSpPr>
        <p:spPr>
          <a:xfrm flipH="1" flipV="1">
            <a:off x="4021395" y="5073446"/>
            <a:ext cx="206476" cy="760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1C71B6F1-BF74-BB4A-88CF-4C1213134C0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7000"/>
          </a:blip>
          <a:stretch>
            <a:fillRect/>
          </a:stretch>
        </p:blipFill>
        <p:spPr>
          <a:xfrm>
            <a:off x="2148486" y="5596866"/>
            <a:ext cx="1094657" cy="82099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19125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311E393-17D3-7040-B779-EE0F179A7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571" y="1573070"/>
            <a:ext cx="5555226" cy="416642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ECD71D5-28B8-C544-ACF2-277AE6D2C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1610744"/>
            <a:ext cx="5911927" cy="443394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A85093B-2152-D24A-960A-A153FA0C566A}"/>
              </a:ext>
            </a:extLst>
          </p:cNvPr>
          <p:cNvSpPr txBox="1">
            <a:spLocks/>
          </p:cNvSpPr>
          <p:nvPr/>
        </p:nvSpPr>
        <p:spPr>
          <a:xfrm>
            <a:off x="2202868" y="520306"/>
            <a:ext cx="8141859" cy="865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Sentiment by Topics</a:t>
            </a:r>
          </a:p>
          <a:p>
            <a:pPr algn="ctr"/>
            <a:r>
              <a:rPr lang="en-US" sz="2800" b="1" spc="800" dirty="0"/>
              <a:t>Costanza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C05B08-9AC1-3F45-AED7-3A4DF56B69E3}"/>
              </a:ext>
            </a:extLst>
          </p:cNvPr>
          <p:cNvSpPr/>
          <p:nvPr/>
        </p:nvSpPr>
        <p:spPr>
          <a:xfrm>
            <a:off x="2382564" y="5826820"/>
            <a:ext cx="82389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</a:rPr>
              <a:t>“</a:t>
            </a:r>
            <a:r>
              <a:rPr lang="en-US" b="1" dirty="0">
                <a:solidFill>
                  <a:srgbClr val="202124"/>
                </a:solidFill>
                <a:latin typeface="Roboto"/>
              </a:rPr>
              <a:t>Divorce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 is always hard. Especially on the kids. 'Course </a:t>
            </a:r>
            <a:r>
              <a:rPr lang="en-US" b="1" dirty="0">
                <a:solidFill>
                  <a:srgbClr val="202124"/>
                </a:solidFill>
                <a:latin typeface="Roboto"/>
              </a:rPr>
              <a:t>I am the result 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of my </a:t>
            </a:r>
            <a:r>
              <a:rPr lang="en-US" b="1" dirty="0">
                <a:solidFill>
                  <a:srgbClr val="202124"/>
                </a:solidFill>
                <a:latin typeface="Roboto"/>
              </a:rPr>
              <a:t>parents having stayed together 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so </a:t>
            </a:r>
            <a:r>
              <a:rPr lang="en-US" dirty="0" err="1">
                <a:solidFill>
                  <a:srgbClr val="202124"/>
                </a:solidFill>
                <a:latin typeface="Roboto"/>
              </a:rPr>
              <a:t>ya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 never know”</a:t>
            </a:r>
            <a:endParaRPr lang="en-US" dirty="0"/>
          </a:p>
        </p:txBody>
      </p:sp>
      <p:pic>
        <p:nvPicPr>
          <p:cNvPr id="15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4FDA9C68-E2BF-B549-B7C1-F4291738B5C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7000"/>
          </a:blip>
          <a:stretch>
            <a:fillRect/>
          </a:stretch>
        </p:blipFill>
        <p:spPr>
          <a:xfrm>
            <a:off x="1287907" y="5652158"/>
            <a:ext cx="1094657" cy="820993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7A504A-04DF-3D40-9909-55EE416DD7C2}"/>
              </a:ext>
            </a:extLst>
          </p:cNvPr>
          <p:cNvCxnSpPr/>
          <p:nvPr/>
        </p:nvCxnSpPr>
        <p:spPr>
          <a:xfrm flipH="1" flipV="1">
            <a:off x="3706761" y="5112774"/>
            <a:ext cx="206478" cy="714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583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, whiteboard&#10;&#10;Description automatically generated">
            <a:extLst>
              <a:ext uri="{FF2B5EF4-FFF2-40B4-BE49-F238E27FC236}">
                <a16:creationId xmlns:a16="http://schemas.microsoft.com/office/drawing/2014/main" id="{BF8ADD9D-20C6-0746-B4B2-159B12AE6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4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558" y="2042650"/>
            <a:ext cx="5424126" cy="4068095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BB3C9850-E0C1-8249-8D8D-C3A605A20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3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3318" y="2042648"/>
            <a:ext cx="5424127" cy="4068095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18C50D1-3CD3-924A-B720-A159A4D4F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55" y="470204"/>
            <a:ext cx="9817289" cy="865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spc="800" dirty="0"/>
              <a:t>George Costanza is a Divided Man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64E2E3-D572-F843-B9AE-DA7E9E49C33B}"/>
              </a:ext>
            </a:extLst>
          </p:cNvPr>
          <p:cNvSpPr txBox="1"/>
          <p:nvPr/>
        </p:nvSpPr>
        <p:spPr>
          <a:xfrm>
            <a:off x="1858297" y="1504335"/>
            <a:ext cx="272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Sentiment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1911DB-4A24-8348-8E4D-E0F29E18D994}"/>
              </a:ext>
            </a:extLst>
          </p:cNvPr>
          <p:cNvSpPr txBox="1"/>
          <p:nvPr/>
        </p:nvSpPr>
        <p:spPr>
          <a:xfrm>
            <a:off x="7603613" y="1504335"/>
            <a:ext cx="272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Sentiment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DC13F8-9950-4F48-BD10-A62D2956FA5C}"/>
              </a:ext>
            </a:extLst>
          </p:cNvPr>
          <p:cNvSpPr txBox="1"/>
          <p:nvPr/>
        </p:nvSpPr>
        <p:spPr>
          <a:xfrm>
            <a:off x="514558" y="6152133"/>
            <a:ext cx="503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Jerry, Mother, Susan, George (3</a:t>
            </a:r>
            <a:r>
              <a:rPr lang="en-US" b="1" baseline="30000" dirty="0">
                <a:solidFill>
                  <a:srgbClr val="FF0000"/>
                </a:solidFill>
              </a:rPr>
              <a:t>rd</a:t>
            </a:r>
            <a:r>
              <a:rPr lang="en-US" b="1" dirty="0">
                <a:solidFill>
                  <a:srgbClr val="FF0000"/>
                </a:solidFill>
              </a:rPr>
              <a:t> person)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E015F5-35E2-BD48-B0A6-79965E1740D7}"/>
              </a:ext>
            </a:extLst>
          </p:cNvPr>
          <p:cNvSpPr txBox="1"/>
          <p:nvPr/>
        </p:nvSpPr>
        <p:spPr>
          <a:xfrm>
            <a:off x="6300621" y="6152133"/>
            <a:ext cx="4326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Jerry, Elaine, Job, Kramer, Thanks</a:t>
            </a:r>
          </a:p>
        </p:txBody>
      </p:sp>
    </p:spTree>
    <p:extLst>
      <p:ext uri="{BB962C8B-B14F-4D97-AF65-F5344CB8AC3E}">
        <p14:creationId xmlns:p14="http://schemas.microsoft.com/office/powerpoint/2010/main" val="966665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2E8380-7669-6A4D-9C81-4A8E8D380A57}"/>
              </a:ext>
            </a:extLst>
          </p:cNvPr>
          <p:cNvSpPr/>
          <p:nvPr/>
        </p:nvSpPr>
        <p:spPr>
          <a:xfrm>
            <a:off x="963561" y="2951946"/>
            <a:ext cx="102648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"You know if you take everything I’ve accomplished in my entire life and condense it down into one day…it looks decent!"</a:t>
            </a:r>
            <a:endParaRPr lang="en-US" sz="2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52FC9A-D472-264E-B50D-B188BA0C855D}"/>
              </a:ext>
            </a:extLst>
          </p:cNvPr>
          <p:cNvSpPr txBox="1">
            <a:spLocks/>
          </p:cNvSpPr>
          <p:nvPr/>
        </p:nvSpPr>
        <p:spPr>
          <a:xfrm>
            <a:off x="1187355" y="470204"/>
            <a:ext cx="9817289" cy="865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George Costanza is a Divided Man</a:t>
            </a:r>
          </a:p>
        </p:txBody>
      </p:sp>
    </p:spTree>
    <p:extLst>
      <p:ext uri="{BB962C8B-B14F-4D97-AF65-F5344CB8AC3E}">
        <p14:creationId xmlns:p14="http://schemas.microsoft.com/office/powerpoint/2010/main" val="3911654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2E8380-7669-6A4D-9C81-4A8E8D380A57}"/>
              </a:ext>
            </a:extLst>
          </p:cNvPr>
          <p:cNvSpPr/>
          <p:nvPr/>
        </p:nvSpPr>
        <p:spPr>
          <a:xfrm>
            <a:off x="963561" y="2951946"/>
            <a:ext cx="102648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"You know if you take everything I’ve accomplished in my entire life and condense it down into one day…it looks decent!"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FADA67-8C5D-3D47-BD26-F3FB64A18C4A}"/>
              </a:ext>
            </a:extLst>
          </p:cNvPr>
          <p:cNvSpPr/>
          <p:nvPr/>
        </p:nvSpPr>
        <p:spPr>
          <a:xfrm>
            <a:off x="1876130" y="4395018"/>
            <a:ext cx="84397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“Just remember, it’s not a lie if you believe it”</a:t>
            </a:r>
            <a:endParaRPr lang="en-US" sz="280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DEAECE-247E-EA44-9822-B993CE2E94AA}"/>
              </a:ext>
            </a:extLst>
          </p:cNvPr>
          <p:cNvSpPr txBox="1">
            <a:spLocks/>
          </p:cNvSpPr>
          <p:nvPr/>
        </p:nvSpPr>
        <p:spPr>
          <a:xfrm>
            <a:off x="1187355" y="470204"/>
            <a:ext cx="9817289" cy="865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George Costanza is a Divided Man</a:t>
            </a:r>
          </a:p>
        </p:txBody>
      </p:sp>
    </p:spTree>
    <p:extLst>
      <p:ext uri="{BB962C8B-B14F-4D97-AF65-F5344CB8AC3E}">
        <p14:creationId xmlns:p14="http://schemas.microsoft.com/office/powerpoint/2010/main" val="2745920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CFE97-B31A-9644-B1C7-4786B4E8C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/>
              <a:t>Future Improvements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000060-D06D-4A48-BD8E-978966CC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54" y="727628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4E5113-B3D0-40F8-9F39-B2C2BF92A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978" y="886862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5" name="Picture 4" descr="A group of people in a bathroom&#10;&#10;Description automatically generated with medium confidence">
            <a:extLst>
              <a:ext uri="{FF2B5EF4-FFF2-40B4-BE49-F238E27FC236}">
                <a16:creationId xmlns:a16="http://schemas.microsoft.com/office/drawing/2014/main" id="{8C8B7F86-5802-D340-836D-F7AD02E8D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7" r="4779" b="2"/>
          <a:stretch/>
        </p:blipFill>
        <p:spPr>
          <a:xfrm>
            <a:off x="1204017" y="1806453"/>
            <a:ext cx="4414438" cy="325790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F956E-57A6-8047-BDAC-9B6D5CF79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More Topic Modeling – break into more topics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Explore emotions and sentiment within episodes themselves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Improve visualizations – overlay emotion graphs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Try other sentiment analysis methods</a:t>
            </a:r>
          </a:p>
        </p:txBody>
      </p:sp>
    </p:spTree>
    <p:extLst>
      <p:ext uri="{BB962C8B-B14F-4D97-AF65-F5344CB8AC3E}">
        <p14:creationId xmlns:p14="http://schemas.microsoft.com/office/powerpoint/2010/main" val="2643178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CFE97-B31A-9644-B1C7-4786B4E8C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06620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pic>
        <p:nvPicPr>
          <p:cNvPr id="5" name="Content Placeholder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4C40CAD3-780C-7C48-8AD9-34A919175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3921" y="1584845"/>
            <a:ext cx="5784158" cy="4443749"/>
          </a:xfrm>
        </p:spPr>
      </p:pic>
    </p:spTree>
    <p:extLst>
      <p:ext uri="{BB962C8B-B14F-4D97-AF65-F5344CB8AC3E}">
        <p14:creationId xmlns:p14="http://schemas.microsoft.com/office/powerpoint/2010/main" val="2695662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4789F1-5F3B-4DEE-BEAA-E70D1E088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3C3E38-DF85-49B0-BDB8-38728B091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5F504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5" name="Picture 4" descr="Glasses on top of a book">
            <a:extLst>
              <a:ext uri="{FF2B5EF4-FFF2-40B4-BE49-F238E27FC236}">
                <a16:creationId xmlns:a16="http://schemas.microsoft.com/office/drawing/2014/main" id="{DF854CE1-99E3-4F91-9D48-E9536B2E65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4112" b="9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15316-7FE3-CC4F-A907-C86A792C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03815-062D-E745-8142-E3047A3FF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931920"/>
          </a:xfrm>
        </p:spPr>
        <p:txBody>
          <a:bodyPr>
            <a:normAutofit/>
          </a:bodyPr>
          <a:lstStyle/>
          <a:p>
            <a:r>
              <a:rPr lang="en-US" dirty="0"/>
              <a:t>Data: </a:t>
            </a:r>
          </a:p>
          <a:p>
            <a:pPr lvl="1"/>
            <a:r>
              <a:rPr lang="en-US" dirty="0"/>
              <a:t>Seinfeld Transcripts </a:t>
            </a:r>
            <a:r>
              <a:rPr lang="en-US" dirty="0">
                <a:hlinkClick r:id="rId3"/>
              </a:rPr>
              <a:t>https://www.kaggle.com/thec03u5/seinfeld-chronicles</a:t>
            </a:r>
            <a:endParaRPr lang="en-US" dirty="0"/>
          </a:p>
          <a:p>
            <a:pPr lvl="1"/>
            <a:r>
              <a:rPr lang="en-US" dirty="0"/>
              <a:t>NRC Emotion Lexicon: </a:t>
            </a:r>
            <a:r>
              <a:rPr lang="en-US" dirty="0">
                <a:hlinkClick r:id="rId4"/>
              </a:rPr>
              <a:t>http://web.stanford.edu/class/cs124/NRC-emotion-lexicon-wordlevel-alphabetized-v0.92.txt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127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4789F1-5F3B-4DEE-BEAA-E70D1E088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3C3E38-DF85-49B0-BDB8-38728B091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5F504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5" name="Picture 4" descr="Colourful adhesive taps and pen on open notebook">
            <a:extLst>
              <a:ext uri="{FF2B5EF4-FFF2-40B4-BE49-F238E27FC236}">
                <a16:creationId xmlns:a16="http://schemas.microsoft.com/office/drawing/2014/main" id="{28D9A0F2-FD16-4302-8D26-61C2877F0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A2628D-9772-1E45-B5F4-2B715115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556462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EC842F3-5383-9245-A476-783B3BB04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90" y="249304"/>
            <a:ext cx="10058400" cy="1371600"/>
          </a:xfrm>
        </p:spPr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143565-C50C-A648-B305-B51E2E91B00B}"/>
              </a:ext>
            </a:extLst>
          </p:cNvPr>
          <p:cNvSpPr txBox="1"/>
          <p:nvPr/>
        </p:nvSpPr>
        <p:spPr>
          <a:xfrm>
            <a:off x="850490" y="1595021"/>
            <a:ext cx="110374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“Best sitcom ever made”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Main cast are anti-heroes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8995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CFC4C404-31AF-494B-8BE2-7D69D8F13F18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spc="800" dirty="0"/>
              <a:t>EDA</a:t>
            </a:r>
          </a:p>
          <a:p>
            <a:pPr algn="ctr"/>
            <a:br>
              <a:rPr lang="en-US" sz="2800" spc="800" dirty="0"/>
            </a:br>
            <a:r>
              <a:rPr lang="en-US" sz="2500" spc="800" dirty="0"/>
              <a:t>Character Line Counts Total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DE3BAA1-E26E-EA49-A449-C89F42D3E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1568" y="1233537"/>
            <a:ext cx="5268863" cy="526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29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A5AE412-4ECE-A24C-A9A6-C4D837B0A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9386" y="1172829"/>
            <a:ext cx="9593228" cy="5329571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F0382E0-38FC-AD41-9805-8BCF4CF132F7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spc="800" dirty="0"/>
              <a:t>Emotional Analysis</a:t>
            </a:r>
          </a:p>
          <a:p>
            <a:pPr algn="ctr"/>
            <a:br>
              <a:rPr lang="en-US" sz="2800" spc="800" dirty="0"/>
            </a:br>
            <a:r>
              <a:rPr lang="en-US" sz="2500" spc="800" dirty="0"/>
              <a:t>All Characters</a:t>
            </a:r>
          </a:p>
        </p:txBody>
      </p:sp>
    </p:spTree>
    <p:extLst>
      <p:ext uri="{BB962C8B-B14F-4D97-AF65-F5344CB8AC3E}">
        <p14:creationId xmlns:p14="http://schemas.microsoft.com/office/powerpoint/2010/main" val="3913094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4F72-E0AB-FE4E-BC9C-DB5AB03C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NMF Model Topic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BB90-4332-254C-A573-73C81001A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Topic 0</a:t>
            </a:r>
            <a:r>
              <a:rPr lang="en-US" dirty="0"/>
              <a:t> </a:t>
            </a:r>
            <a:r>
              <a:rPr lang="en-US" dirty="0" err="1"/>
              <a:t>george</a:t>
            </a:r>
            <a:r>
              <a:rPr lang="en-US" dirty="0"/>
              <a:t>, coffee, woman, elaine, door, phone, night, bathroom, friend, work, world, office, today, machine, hell, wait, lot, problem, thank, date, toe, apartment, face, anyone, year, home, stuff, </a:t>
            </a:r>
            <a:r>
              <a:rPr lang="en-US" dirty="0" err="1"/>
              <a:t>susan</a:t>
            </a:r>
            <a:r>
              <a:rPr lang="en-US" dirty="0"/>
              <a:t>, god, head, sex, talk, story, nothing, please, dollar, hair, tape, movie, laugh, table, get, book, tell, place, </a:t>
            </a:r>
            <a:r>
              <a:rPr lang="en-US" dirty="0" err="1"/>
              <a:t>kramer</a:t>
            </a:r>
            <a:r>
              <a:rPr lang="en-US" dirty="0"/>
              <a:t>, girl, love, question, relationship, message, </a:t>
            </a:r>
            <a:r>
              <a:rPr lang="en-US" dirty="0" err="1"/>
              <a:t>costanza</a:t>
            </a:r>
            <a:r>
              <a:rPr lang="en-US" dirty="0"/>
              <a:t>, bald, </a:t>
            </a:r>
            <a:r>
              <a:rPr lang="en-US" dirty="0" err="1"/>
              <a:t>nt</a:t>
            </a:r>
            <a:r>
              <a:rPr lang="en-US" dirty="0"/>
              <a:t>, window, shop, kind, tomorrow, chair, jacket, person, walk, game, money, mind, eye, excuse, exit, ball, anybody, mother, voice, coat, chance, move, cup, food, break, sort, ticket, somebody, </a:t>
            </a:r>
            <a:r>
              <a:rPr lang="en-US" dirty="0" err="1"/>
              <a:t>vandelay</a:t>
            </a:r>
            <a:r>
              <a:rPr lang="en-US" dirty="0"/>
              <a:t>, pick, </a:t>
            </a:r>
            <a:r>
              <a:rPr lang="en-US" dirty="0" err="1"/>
              <a:t>oclock</a:t>
            </a:r>
            <a:r>
              <a:rPr lang="en-US" dirty="0"/>
              <a:t>, floor, see, smile, hang, side, listen, morning, watch, week, test, glass, arm, fact, doctor, cousin </a:t>
            </a:r>
          </a:p>
          <a:p>
            <a:r>
              <a:rPr lang="en-US" b="1" dirty="0"/>
              <a:t>Topic 1</a:t>
            </a:r>
            <a:r>
              <a:rPr lang="en-US" dirty="0"/>
              <a:t> car, bar, candy, space, dollar, lot, spot, front, park, door, window, head, coat, parking, </a:t>
            </a:r>
            <a:r>
              <a:rPr lang="en-US" dirty="0" err="1"/>
              <a:t>kramer</a:t>
            </a:r>
            <a:r>
              <a:rPr lang="en-US" dirty="0"/>
              <a:t>, father, store, please, phone, name, help, back, wait, hell, hat, hospital, city, heh, move, party, kid, machine, bill, job, deal, sorry, walk, mirror, nobody, talk, turn, start, chocolate, money, face, question, chair, mother, house, life, friend, notice, floor, business, excuse, cause, finger, dream, key, week, today, market, bit, somebody, fine, fall, get, kind, </a:t>
            </a:r>
            <a:r>
              <a:rPr lang="en-US" dirty="0" err="1"/>
              <a:t>yankee</a:t>
            </a:r>
            <a:r>
              <a:rPr lang="en-US" dirty="0"/>
              <a:t>, pay, work, gum, twenty, driver, listen, corner, drive, anybody, see, street, problem, noise, baby, society, buck, air, wallet, shout, woman, change, knock, stay, land, tell, </a:t>
            </a:r>
            <a:r>
              <a:rPr lang="en-US" dirty="0" err="1"/>
              <a:t>nt</a:t>
            </a:r>
            <a:r>
              <a:rPr lang="en-US" dirty="0"/>
              <a:t>, thank, foot, fire, chicken </a:t>
            </a:r>
          </a:p>
          <a:p>
            <a:r>
              <a:rPr lang="en-US" b="1" dirty="0"/>
              <a:t>Topic 2</a:t>
            </a:r>
            <a:r>
              <a:rPr lang="en-US" dirty="0"/>
              <a:t> nothing, show, idea, name, tv, life, story, plane, water, kind, woman, talk, </a:t>
            </a:r>
            <a:r>
              <a:rPr lang="en-US" dirty="0" err="1"/>
              <a:t>kramer</a:t>
            </a:r>
            <a:r>
              <a:rPr lang="en-US" dirty="0"/>
              <a:t>, god, store, paper, suit, money, son, tell, fine, place, table, job, thank, sport, meeting, lot, move, baby, piece, writer, business, toilet, care, year, person, food, sir, eye, movie, card, apartment, doctor, order, jacket, hell, fire, deal, pilot, favor, week, dollar, friend, excuse, nobody, war, get, wait, laugh, elaine, team, morning, beat, tomorrow, school, phone, arm, soda, glass, </a:t>
            </a:r>
            <a:r>
              <a:rPr lang="en-US" dirty="0" err="1"/>
              <a:t>nt</a:t>
            </a:r>
            <a:r>
              <a:rPr lang="en-US" dirty="0"/>
              <a:t>, secretary, desk, number, please, forget, somebody, today, head, smile, happen, mirror, remember, end, meal, fruit, mine, bag, work, voice, fact, bit, book, restaurant, sort, dad, </a:t>
            </a:r>
            <a:r>
              <a:rPr lang="en-US" dirty="0" err="1"/>
              <a:t>yankee</a:t>
            </a:r>
            <a:r>
              <a:rPr lang="en-US" dirty="0"/>
              <a:t>, shirt, drink </a:t>
            </a:r>
          </a:p>
          <a:p>
            <a:r>
              <a:rPr lang="en-US" b="1" dirty="0"/>
              <a:t>Topic 3</a:t>
            </a:r>
            <a:r>
              <a:rPr lang="en-US" dirty="0"/>
              <a:t> hand, parent, life, salad, woman, </a:t>
            </a:r>
            <a:r>
              <a:rPr lang="en-US" dirty="0" err="1"/>
              <a:t>kramer</a:t>
            </a:r>
            <a:r>
              <a:rPr lang="en-US" dirty="0"/>
              <a:t>, friend, money, mother, face, job, kind, lunch, thank, work, head, dollar, shirt, apartment, dinner, talk, table, get, chuckle, god, father, check, office, year, conversation, arm, ticket, lot, clothe, place, sit, pass, service, card, sex, house, dad, finger, deal, mind, nod, difference, shell, photo, test, picture, restaurant, night, gesture, problem, tonight, fun, street, please, phone, play, plan, moment, kid, </a:t>
            </a:r>
            <a:r>
              <a:rPr lang="en-US" dirty="0" err="1"/>
              <a:t>yankee</a:t>
            </a:r>
            <a:r>
              <a:rPr lang="en-US" dirty="0"/>
              <a:t>, truth, air, voice, move, door, eat, building, week, respect, wait, scream, tomorrow, bathroom, park, hold, </a:t>
            </a:r>
            <a:r>
              <a:rPr lang="en-US" dirty="0" err="1"/>
              <a:t>nt</a:t>
            </a:r>
            <a:r>
              <a:rPr lang="en-US" dirty="0"/>
              <a:t>, board, baby, power, today, trip, step, elaine, waitress, mouth, eye, morning, game, heh, pause, toast, </a:t>
            </a:r>
            <a:r>
              <a:rPr lang="en-US" dirty="0" err="1"/>
              <a:t>york</a:t>
            </a:r>
            <a:r>
              <a:rPr lang="en-US" dirty="0"/>
              <a:t>, smile, piece</a:t>
            </a:r>
          </a:p>
        </p:txBody>
      </p:sp>
    </p:spTree>
    <p:extLst>
      <p:ext uri="{BB962C8B-B14F-4D97-AF65-F5344CB8AC3E}">
        <p14:creationId xmlns:p14="http://schemas.microsoft.com/office/powerpoint/2010/main" val="4073511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035D4-ADAB-6D4C-AA07-A0432C8B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Kmeans</a:t>
            </a:r>
            <a:r>
              <a:rPr lang="en-US" dirty="0"/>
              <a:t> Clustering </a:t>
            </a:r>
            <a:br>
              <a:rPr lang="en-US" dirty="0"/>
            </a:br>
            <a:r>
              <a:rPr lang="en-US" dirty="0"/>
              <a:t>Inertia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9473C9-768D-B843-9730-62CB228AB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2800" y="2240756"/>
            <a:ext cx="5486400" cy="3657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3B81FB-124D-4B48-9F50-DB2A15CCBD95}"/>
              </a:ext>
            </a:extLst>
          </p:cNvPr>
          <p:cNvSpPr txBox="1"/>
          <p:nvPr/>
        </p:nvSpPr>
        <p:spPr>
          <a:xfrm>
            <a:off x="8839200" y="2635045"/>
            <a:ext cx="2202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NMF model</a:t>
            </a:r>
          </a:p>
          <a:p>
            <a:r>
              <a:rPr lang="en-US" dirty="0"/>
              <a:t>Topics=4</a:t>
            </a:r>
          </a:p>
          <a:p>
            <a:r>
              <a:rPr lang="en-US" dirty="0" err="1"/>
              <a:t>Min_df</a:t>
            </a:r>
            <a:r>
              <a:rPr lang="en-US" dirty="0"/>
              <a:t>=0.03</a:t>
            </a:r>
          </a:p>
          <a:p>
            <a:r>
              <a:rPr lang="en-US" dirty="0" err="1"/>
              <a:t>Max_df</a:t>
            </a:r>
            <a:r>
              <a:rPr lang="en-US" dirty="0"/>
              <a:t>=0.85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AE8ADB-61A5-E845-BE0E-A3AA17F93EAA}"/>
              </a:ext>
            </a:extLst>
          </p:cNvPr>
          <p:cNvCxnSpPr/>
          <p:nvPr/>
        </p:nvCxnSpPr>
        <p:spPr>
          <a:xfrm flipH="1">
            <a:off x="5565058" y="3932903"/>
            <a:ext cx="943897" cy="910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461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E3F58-7CA2-7D47-9E54-0CEF25BC6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5"/>
            <a:ext cx="10387782" cy="517612"/>
          </a:xfrm>
        </p:spPr>
        <p:txBody>
          <a:bodyPr>
            <a:normAutofit/>
          </a:bodyPr>
          <a:lstStyle/>
          <a:p>
            <a:r>
              <a:rPr lang="en-US" sz="1800" dirty="0" err="1"/>
              <a:t>Scatterword</a:t>
            </a:r>
            <a:r>
              <a:rPr lang="en-US" sz="1800" dirty="0"/>
              <a:t> – Costanza Positive/Negative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C06501C9-F2F7-8B43-BCA4-571EECADA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406" t="30083" r="16010" b="7659"/>
          <a:stretch/>
        </p:blipFill>
        <p:spPr>
          <a:xfrm>
            <a:off x="1066800" y="1053091"/>
            <a:ext cx="9832258" cy="5590892"/>
          </a:xfrm>
        </p:spPr>
      </p:pic>
    </p:spTree>
    <p:extLst>
      <p:ext uri="{BB962C8B-B14F-4D97-AF65-F5344CB8AC3E}">
        <p14:creationId xmlns:p14="http://schemas.microsoft.com/office/powerpoint/2010/main" val="3639097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10D62-6140-F74B-8008-5E978A29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TextBlob</a:t>
            </a:r>
            <a:r>
              <a:rPr lang="en-US" sz="2400" dirty="0"/>
              <a:t> – Sentiment Analysis, All Characters</a:t>
            </a:r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B672F7B9-288C-4146-93AD-13E35AC58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6987" y="2103438"/>
            <a:ext cx="7078026" cy="3932237"/>
          </a:xfrm>
        </p:spPr>
      </p:pic>
    </p:spTree>
    <p:extLst>
      <p:ext uri="{BB962C8B-B14F-4D97-AF65-F5344CB8AC3E}">
        <p14:creationId xmlns:p14="http://schemas.microsoft.com/office/powerpoint/2010/main" val="334754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EC842F3-5383-9245-A476-783B3BB04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90" y="249304"/>
            <a:ext cx="10058400" cy="1371600"/>
          </a:xfrm>
        </p:spPr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143565-C50C-A648-B305-B51E2E91B00B}"/>
              </a:ext>
            </a:extLst>
          </p:cNvPr>
          <p:cNvSpPr txBox="1"/>
          <p:nvPr/>
        </p:nvSpPr>
        <p:spPr>
          <a:xfrm>
            <a:off x="850490" y="1595021"/>
            <a:ext cx="110374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“Best sitcom ever made”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Main cast are anti-heroes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George Costanza (aka ”Can’t Stand-</a:t>
            </a:r>
            <a:r>
              <a:rPr lang="en-US" sz="2400" b="1" dirty="0" err="1"/>
              <a:t>ya</a:t>
            </a:r>
            <a:r>
              <a:rPr lang="en-US" sz="2400" b="1" dirty="0"/>
              <a:t>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7687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EC842F3-5383-9245-A476-783B3BB04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90" y="249304"/>
            <a:ext cx="10058400" cy="1371600"/>
          </a:xfrm>
        </p:spPr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143565-C50C-A648-B305-B51E2E91B00B}"/>
              </a:ext>
            </a:extLst>
          </p:cNvPr>
          <p:cNvSpPr txBox="1"/>
          <p:nvPr/>
        </p:nvSpPr>
        <p:spPr>
          <a:xfrm>
            <a:off x="850490" y="1595021"/>
            <a:ext cx="1103745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“Best sitcom ever made”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Main cast are anti-heroes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George Costanza (aka ”Can’t Stand-</a:t>
            </a:r>
            <a:r>
              <a:rPr lang="en-US" sz="2400" dirty="0" err="1"/>
              <a:t>ya</a:t>
            </a:r>
            <a:r>
              <a:rPr lang="en-US" sz="2400" dirty="0"/>
              <a:t>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“Short, Stocky, </a:t>
            </a:r>
            <a:r>
              <a:rPr lang="en-US" sz="2400" b="1" dirty="0">
                <a:solidFill>
                  <a:srgbClr val="C00000"/>
                </a:solidFill>
              </a:rPr>
              <a:t>slow-witted</a:t>
            </a:r>
            <a:r>
              <a:rPr lang="en-US" sz="2400" b="1" dirty="0"/>
              <a:t>, bald man”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“weak, </a:t>
            </a:r>
            <a:r>
              <a:rPr lang="en-US" sz="2400" b="1" dirty="0">
                <a:solidFill>
                  <a:srgbClr val="C00000"/>
                </a:solidFill>
              </a:rPr>
              <a:t>spineless</a:t>
            </a:r>
            <a:r>
              <a:rPr lang="en-US" sz="2400" b="1" dirty="0"/>
              <a:t>, man of temptations”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“lord of the </a:t>
            </a:r>
            <a:r>
              <a:rPr lang="en-US" sz="2400" b="1" dirty="0">
                <a:solidFill>
                  <a:srgbClr val="C00000"/>
                </a:solidFill>
              </a:rPr>
              <a:t>idiots</a:t>
            </a:r>
            <a:r>
              <a:rPr lang="en-US" sz="2400" b="1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</a:rPr>
              <a:t>Neurotic</a:t>
            </a:r>
            <a:r>
              <a:rPr lang="en-US" sz="2400" b="1" dirty="0"/>
              <a:t>, self-loathing, dishonest, </a:t>
            </a:r>
            <a:r>
              <a:rPr lang="en-US" sz="2400" b="1" dirty="0">
                <a:solidFill>
                  <a:srgbClr val="C00000"/>
                </a:solidFill>
              </a:rPr>
              <a:t>insecure</a:t>
            </a:r>
            <a:r>
              <a:rPr lang="en-US" sz="2400" b="1" dirty="0"/>
              <a:t>, anxious, over-confident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9339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EC842F3-5383-9245-A476-783B3BB04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59136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Psychoanalysis of George Costanza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797B011-2141-9045-8AA0-7EF8CF370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14" r="12439"/>
          <a:stretch/>
        </p:blipFill>
        <p:spPr>
          <a:xfrm>
            <a:off x="4410526" y="1720645"/>
            <a:ext cx="3370947" cy="435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02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8FF03-D022-424F-B217-84910181E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800" dirty="0"/>
              <a:t>Agenda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Psychoanalyze George ”Can’t Stand </a:t>
            </a:r>
            <a:r>
              <a:rPr lang="en-US" sz="2800" dirty="0" err="1"/>
              <a:t>ya</a:t>
            </a:r>
            <a:r>
              <a:rPr lang="en-US" sz="2800" dirty="0"/>
              <a:t>”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DA3D3B21-616C-4524-82BA-A4D07BBDB7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394228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2381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8FF03-D022-424F-B217-84910181E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/>
              <a:t>Data &amp; Processes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A6BBB-0D22-6849-9A7E-8B0B3B815752}"/>
              </a:ext>
            </a:extLst>
          </p:cNvPr>
          <p:cNvSpPr txBox="1"/>
          <p:nvPr/>
        </p:nvSpPr>
        <p:spPr>
          <a:xfrm>
            <a:off x="5478122" y="344129"/>
            <a:ext cx="6271425" cy="6135329"/>
          </a:xfrm>
          <a:prstGeom prst="rect">
            <a:avLst/>
          </a:prstGeom>
          <a:ln w="15875">
            <a:solidFill>
              <a:srgbClr val="000000"/>
            </a:solidFill>
          </a:ln>
          <a:effectLst>
            <a:glow rad="127000">
              <a:schemeClr val="tx1"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marL="342900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2000" dirty="0"/>
          </a:p>
          <a:p>
            <a:pPr marL="342900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2000" dirty="0"/>
          </a:p>
          <a:p>
            <a:pPr marL="342900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2000" dirty="0"/>
          </a:p>
          <a:p>
            <a:pPr marL="342900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b="1" dirty="0"/>
              <a:t>Data</a:t>
            </a:r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Seinfeld Transcripts </a:t>
            </a:r>
            <a:r>
              <a:rPr lang="en-US" sz="1200" dirty="0">
                <a:hlinkClick r:id="rId2"/>
              </a:rPr>
              <a:t>https://www.kaggle.com/thec03u5/seinfeld-chronicles</a:t>
            </a:r>
            <a:endParaRPr lang="en-US" sz="1200" dirty="0"/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9 seasons (1989-1998)</a:t>
            </a:r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173 episodes</a:t>
            </a:r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Document level – character lines per episode</a:t>
            </a:r>
          </a:p>
          <a:p>
            <a:pPr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2000" dirty="0"/>
          </a:p>
          <a:p>
            <a:pPr marL="342900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b="1" dirty="0"/>
              <a:t>Processes</a:t>
            </a:r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Topic Modeling (SVD, NMF, LDA)</a:t>
            </a:r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 err="1"/>
              <a:t>Kmeans</a:t>
            </a:r>
            <a:r>
              <a:rPr lang="en-US" sz="2000" dirty="0"/>
              <a:t> Clustering</a:t>
            </a:r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Sentiment / Emotions</a:t>
            </a:r>
          </a:p>
          <a:p>
            <a:pPr marL="1257300" lvl="2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 err="1"/>
              <a:t>Textblob</a:t>
            </a:r>
            <a:endParaRPr lang="en-US" sz="2000" dirty="0"/>
          </a:p>
          <a:p>
            <a:pPr marL="1257300" lvl="2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Vader</a:t>
            </a:r>
          </a:p>
          <a:p>
            <a:pPr marL="1257300" lvl="2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Lexicon of emotions (National Research Council of Canada)</a:t>
            </a:r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2000" dirty="0"/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2000" dirty="0"/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2000" dirty="0"/>
          </a:p>
          <a:p>
            <a:pPr marL="8001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3392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2324621-13D4-2241-A6C4-4846E03E38DD}"/>
              </a:ext>
            </a:extLst>
          </p:cNvPr>
          <p:cNvSpPr txBox="1">
            <a:spLocks/>
          </p:cNvSpPr>
          <p:nvPr/>
        </p:nvSpPr>
        <p:spPr>
          <a:xfrm>
            <a:off x="1156851" y="355600"/>
            <a:ext cx="9878295" cy="83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b="1" spc="800" dirty="0"/>
              <a:t>EDA</a:t>
            </a:r>
          </a:p>
          <a:p>
            <a:pPr algn="ctr"/>
            <a:br>
              <a:rPr lang="en-US" sz="2800" b="1" spc="800" dirty="0"/>
            </a:br>
            <a:r>
              <a:rPr lang="en-US" sz="2500" b="1" spc="800" dirty="0"/>
              <a:t>Character Line Counts by Season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B2721350-1B4F-EC4B-9EE2-A9B53BA90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6614" y="3051172"/>
            <a:ext cx="637048" cy="639443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5DAF3FF9-8F1C-1B4E-A269-3D79DFDC2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631" y="2256909"/>
            <a:ext cx="654031" cy="639443"/>
          </a:xfrm>
          <a:prstGeom prst="rect">
            <a:avLst/>
          </a:prstGeom>
        </p:spPr>
      </p:pic>
      <p:pic>
        <p:nvPicPr>
          <p:cNvPr id="20" name="Picture 1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F75F674-5F96-494F-B25A-A2968733B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9631" y="3841955"/>
            <a:ext cx="637048" cy="639443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9034D005-627E-FE4F-AA91-E3E2BB122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9631" y="1485510"/>
            <a:ext cx="647290" cy="61657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7DB5277-A1F2-1440-95B2-48EED07C0E2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-5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1934" y="1469923"/>
            <a:ext cx="9488128" cy="4744064"/>
          </a:xfrm>
          <a:prstGeom prst="rect">
            <a:avLst/>
          </a:prstGeom>
          <a:effectLst>
            <a:glow rad="1270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370849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{67766166-1DF5-8B4E-B336-4978651B6A77}tf10001067</Template>
  <TotalTime>4515</TotalTime>
  <Words>1537</Words>
  <Application>Microsoft Macintosh PowerPoint</Application>
  <PresentationFormat>Widescreen</PresentationFormat>
  <Paragraphs>225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Century Gothic</vt:lpstr>
      <vt:lpstr>Garamond</vt:lpstr>
      <vt:lpstr>IBMPlexSans</vt:lpstr>
      <vt:lpstr>Roboto</vt:lpstr>
      <vt:lpstr>SofiaPro</vt:lpstr>
      <vt:lpstr>Savon</vt:lpstr>
      <vt:lpstr>Seinfeld</vt:lpstr>
      <vt:lpstr>Motivations</vt:lpstr>
      <vt:lpstr>Motivations</vt:lpstr>
      <vt:lpstr>Motivations</vt:lpstr>
      <vt:lpstr>Motivations</vt:lpstr>
      <vt:lpstr>Psychoanalysis of George Costanza</vt:lpstr>
      <vt:lpstr>Agenda  Psychoanalyze George ”Can’t Stand ya”</vt:lpstr>
      <vt:lpstr>Data &amp;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Emotions by Topics Costanza </vt:lpstr>
      <vt:lpstr>Emotions by Topics Costanza</vt:lpstr>
      <vt:lpstr>Emotions by Topics Costanza</vt:lpstr>
      <vt:lpstr>Emotions by Topics Costanza </vt:lpstr>
      <vt:lpstr>PowerPoint Presentation</vt:lpstr>
      <vt:lpstr>George Costanza is a Divided Man</vt:lpstr>
      <vt:lpstr>PowerPoint Presentation</vt:lpstr>
      <vt:lpstr>PowerPoint Presentation</vt:lpstr>
      <vt:lpstr>Future Improvements</vt:lpstr>
      <vt:lpstr>Thank You</vt:lpstr>
      <vt:lpstr>References</vt:lpstr>
      <vt:lpstr>Appendix</vt:lpstr>
      <vt:lpstr>PowerPoint Presentation</vt:lpstr>
      <vt:lpstr>PowerPoint Presentation</vt:lpstr>
      <vt:lpstr>NMF Model Topic Words</vt:lpstr>
      <vt:lpstr>Kmeans Clustering  Inertia</vt:lpstr>
      <vt:lpstr>Scatterword – Costanza Positive/Negative</vt:lpstr>
      <vt:lpstr>TextBlob – Sentiment Analysis, All Characters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Chan</dc:creator>
  <cp:lastModifiedBy>Chris Chan</cp:lastModifiedBy>
  <cp:revision>141</cp:revision>
  <dcterms:created xsi:type="dcterms:W3CDTF">2021-02-23T07:24:51Z</dcterms:created>
  <dcterms:modified xsi:type="dcterms:W3CDTF">2021-02-26T23:47:31Z</dcterms:modified>
</cp:coreProperties>
</file>